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96"/>
  </p:notesMasterIdLst>
  <p:handoutMasterIdLst>
    <p:handoutMasterId r:id="rId97"/>
  </p:handoutMasterIdLst>
  <p:sldIdLst>
    <p:sldId id="1015" r:id="rId2"/>
    <p:sldId id="1189" r:id="rId3"/>
    <p:sldId id="475" r:id="rId4"/>
    <p:sldId id="1221" r:id="rId5"/>
    <p:sldId id="1222" r:id="rId6"/>
    <p:sldId id="1223" r:id="rId7"/>
    <p:sldId id="1224" r:id="rId8"/>
    <p:sldId id="1225" r:id="rId9"/>
    <p:sldId id="1226" r:id="rId10"/>
    <p:sldId id="1227" r:id="rId11"/>
    <p:sldId id="1228" r:id="rId12"/>
    <p:sldId id="1229" r:id="rId13"/>
    <p:sldId id="1230" r:id="rId14"/>
    <p:sldId id="1231" r:id="rId15"/>
    <p:sldId id="1232" r:id="rId16"/>
    <p:sldId id="1233" r:id="rId17"/>
    <p:sldId id="1234" r:id="rId18"/>
    <p:sldId id="1235" r:id="rId19"/>
    <p:sldId id="1236" r:id="rId20"/>
    <p:sldId id="1237" r:id="rId21"/>
    <p:sldId id="264" r:id="rId22"/>
    <p:sldId id="269" r:id="rId23"/>
    <p:sldId id="270" r:id="rId24"/>
    <p:sldId id="277" r:id="rId25"/>
    <p:sldId id="278" r:id="rId26"/>
    <p:sldId id="279" r:id="rId27"/>
    <p:sldId id="280" r:id="rId28"/>
    <p:sldId id="281" r:id="rId29"/>
    <p:sldId id="1287" r:id="rId30"/>
    <p:sldId id="1288" r:id="rId31"/>
    <p:sldId id="1238" r:id="rId32"/>
    <p:sldId id="1239" r:id="rId33"/>
    <p:sldId id="1240" r:id="rId34"/>
    <p:sldId id="1241" r:id="rId35"/>
    <p:sldId id="1242" r:id="rId36"/>
    <p:sldId id="1243" r:id="rId37"/>
    <p:sldId id="1244" r:id="rId38"/>
    <p:sldId id="1245" r:id="rId39"/>
    <p:sldId id="1259" r:id="rId40"/>
    <p:sldId id="1246" r:id="rId41"/>
    <p:sldId id="1247" r:id="rId42"/>
    <p:sldId id="1249" r:id="rId43"/>
    <p:sldId id="1250" r:id="rId44"/>
    <p:sldId id="1251" r:id="rId45"/>
    <p:sldId id="1252" r:id="rId46"/>
    <p:sldId id="1253" r:id="rId47"/>
    <p:sldId id="1254" r:id="rId48"/>
    <p:sldId id="1260" r:id="rId49"/>
    <p:sldId id="1257" r:id="rId50"/>
    <p:sldId id="1258" r:id="rId51"/>
    <p:sldId id="1255" r:id="rId52"/>
    <p:sldId id="1256" r:id="rId53"/>
    <p:sldId id="1289" r:id="rId54"/>
    <p:sldId id="1261" r:id="rId55"/>
    <p:sldId id="1262" r:id="rId56"/>
    <p:sldId id="1263" r:id="rId57"/>
    <p:sldId id="1264" r:id="rId58"/>
    <p:sldId id="1265" r:id="rId59"/>
    <p:sldId id="1266" r:id="rId60"/>
    <p:sldId id="1267" r:id="rId61"/>
    <p:sldId id="1268" r:id="rId62"/>
    <p:sldId id="1269" r:id="rId63"/>
    <p:sldId id="1270" r:id="rId64"/>
    <p:sldId id="1271" r:id="rId65"/>
    <p:sldId id="1272" r:id="rId66"/>
    <p:sldId id="1273" r:id="rId67"/>
    <p:sldId id="1293" r:id="rId68"/>
    <p:sldId id="1290" r:id="rId69"/>
    <p:sldId id="1291" r:id="rId70"/>
    <p:sldId id="1292" r:id="rId71"/>
    <p:sldId id="1294" r:id="rId72"/>
    <p:sldId id="1295" r:id="rId73"/>
    <p:sldId id="1296" r:id="rId74"/>
    <p:sldId id="1274" r:id="rId75"/>
    <p:sldId id="1275" r:id="rId76"/>
    <p:sldId id="1276" r:id="rId77"/>
    <p:sldId id="1277" r:id="rId78"/>
    <p:sldId id="1278" r:id="rId79"/>
    <p:sldId id="1279" r:id="rId80"/>
    <p:sldId id="1280" r:id="rId81"/>
    <p:sldId id="1281" r:id="rId82"/>
    <p:sldId id="1282" r:id="rId83"/>
    <p:sldId id="1300" r:id="rId84"/>
    <p:sldId id="1298" r:id="rId85"/>
    <p:sldId id="1299" r:id="rId86"/>
    <p:sldId id="1301" r:id="rId87"/>
    <p:sldId id="1302" r:id="rId88"/>
    <p:sldId id="1303" r:id="rId89"/>
    <p:sldId id="1304" r:id="rId90"/>
    <p:sldId id="1305" r:id="rId91"/>
    <p:sldId id="1306" r:id="rId92"/>
    <p:sldId id="1307" r:id="rId93"/>
    <p:sldId id="1248" r:id="rId94"/>
    <p:sldId id="1220" r:id="rId95"/>
  </p:sldIdLst>
  <p:sldSz cx="9144000" cy="6858000" type="screen4x3"/>
  <p:notesSz cx="6858000" cy="9296400"/>
  <p:defaultTextStyle>
    <a:defPPr>
      <a:defRPr lang="en-US"/>
    </a:defPPr>
    <a:lvl1pPr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000" kern="1200">
        <a:solidFill>
          <a:schemeClr val="tx1"/>
        </a:solidFill>
        <a:latin typeface="Arial" panose="020B0604020202020204" pitchFamily="34" charset="0"/>
        <a:ea typeface="+mn-ea"/>
        <a:cs typeface="+mn-cs"/>
      </a:defRPr>
    </a:lvl5pPr>
    <a:lvl6pPr marL="2286000" algn="l" defTabSz="914400" rtl="0" eaLnBrk="1" latinLnBrk="0" hangingPunct="1">
      <a:defRPr sz="3000" kern="1200">
        <a:solidFill>
          <a:schemeClr val="tx1"/>
        </a:solidFill>
        <a:latin typeface="Arial" panose="020B0604020202020204" pitchFamily="34" charset="0"/>
        <a:ea typeface="+mn-ea"/>
        <a:cs typeface="+mn-cs"/>
      </a:defRPr>
    </a:lvl6pPr>
    <a:lvl7pPr marL="2743200" algn="l" defTabSz="914400" rtl="0" eaLnBrk="1" latinLnBrk="0" hangingPunct="1">
      <a:defRPr sz="3000" kern="1200">
        <a:solidFill>
          <a:schemeClr val="tx1"/>
        </a:solidFill>
        <a:latin typeface="Arial" panose="020B0604020202020204" pitchFamily="34" charset="0"/>
        <a:ea typeface="+mn-ea"/>
        <a:cs typeface="+mn-cs"/>
      </a:defRPr>
    </a:lvl7pPr>
    <a:lvl8pPr marL="3200400" algn="l" defTabSz="914400" rtl="0" eaLnBrk="1" latinLnBrk="0" hangingPunct="1">
      <a:defRPr sz="3000" kern="1200">
        <a:solidFill>
          <a:schemeClr val="tx1"/>
        </a:solidFill>
        <a:latin typeface="Arial" panose="020B0604020202020204" pitchFamily="34" charset="0"/>
        <a:ea typeface="+mn-ea"/>
        <a:cs typeface="+mn-cs"/>
      </a:defRPr>
    </a:lvl8pPr>
    <a:lvl9pPr marL="3657600" algn="l" defTabSz="914400" rtl="0" eaLnBrk="1" latinLnBrk="0" hangingPunct="1">
      <a:defRPr sz="3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5050"/>
    <a:srgbClr val="66FF33"/>
    <a:srgbClr val="996633"/>
    <a:srgbClr val="3333FF"/>
    <a:srgbClr val="FF3300"/>
    <a:srgbClr val="339933"/>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0" autoAdjust="0"/>
    <p:restoredTop sz="91014" autoAdjust="0"/>
  </p:normalViewPr>
  <p:slideViewPr>
    <p:cSldViewPr>
      <p:cViewPr varScale="1">
        <p:scale>
          <a:sx n="106" d="100"/>
          <a:sy n="106" d="100"/>
        </p:scale>
        <p:origin x="2004" y="9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105" d="100"/>
          <a:sy n="105" d="100"/>
        </p:scale>
        <p:origin x="-1440" y="-72"/>
      </p:cViewPr>
      <p:guideLst>
        <p:guide orient="horz" pos="2928"/>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296" tIns="46148" rIns="92296" bIns="46148" numCol="1" anchor="t" anchorCtr="0" compatLnSpc="1">
            <a:prstTxWarp prst="textNoShape">
              <a:avLst/>
            </a:prstTxWarp>
          </a:bodyPr>
          <a:lstStyle>
            <a:lvl1pPr defTabSz="923925" eaLnBrk="1" hangingPunct="1">
              <a:spcBef>
                <a:spcPct val="20000"/>
              </a:spcBef>
              <a:buClr>
                <a:schemeClr val="accent1"/>
              </a:buClr>
              <a:buSzPct val="65000"/>
              <a:buFont typeface="Wingdings" panose="05000000000000000000" pitchFamily="2" charset="2"/>
              <a:buChar char="n"/>
              <a:defRPr sz="1300">
                <a:latin typeface="Arial" charset="0"/>
              </a:defRPr>
            </a:lvl1pPr>
          </a:lstStyle>
          <a:p>
            <a:pPr>
              <a:defRPr/>
            </a:pPr>
            <a:endParaRPr lang="zh-CN" altLang="en-US"/>
          </a:p>
        </p:txBody>
      </p:sp>
      <p:sp>
        <p:nvSpPr>
          <p:cNvPr id="105475" name="Rectangle 3"/>
          <p:cNvSpPr>
            <a:spLocks noGrp="1" noChangeArrowheads="1"/>
          </p:cNvSpPr>
          <p:nvPr>
            <p:ph type="dt" sz="quarter" idx="1"/>
          </p:nvPr>
        </p:nvSpPr>
        <p:spPr bwMode="auto">
          <a:xfrm>
            <a:off x="3886200" y="0"/>
            <a:ext cx="2971800" cy="463550"/>
          </a:xfrm>
          <a:prstGeom prst="rect">
            <a:avLst/>
          </a:prstGeom>
          <a:noFill/>
          <a:ln w="9525">
            <a:noFill/>
            <a:miter lim="800000"/>
            <a:headEnd/>
            <a:tailEnd/>
          </a:ln>
          <a:effectLst/>
        </p:spPr>
        <p:txBody>
          <a:bodyPr vert="horz" wrap="square" lIns="92296" tIns="46148" rIns="92296" bIns="46148" numCol="1" anchor="t" anchorCtr="0" compatLnSpc="1">
            <a:prstTxWarp prst="textNoShape">
              <a:avLst/>
            </a:prstTxWarp>
          </a:bodyPr>
          <a:lstStyle>
            <a:lvl1pPr algn="r" defTabSz="923925" eaLnBrk="1" hangingPunct="1">
              <a:spcBef>
                <a:spcPct val="20000"/>
              </a:spcBef>
              <a:buClr>
                <a:schemeClr val="accent1"/>
              </a:buClr>
              <a:buSzPct val="65000"/>
              <a:buFont typeface="Wingdings" panose="05000000000000000000" pitchFamily="2" charset="2"/>
              <a:buChar char="n"/>
              <a:defRPr sz="1300">
                <a:latin typeface="Arial" charset="0"/>
              </a:defRPr>
            </a:lvl1pPr>
          </a:lstStyle>
          <a:p>
            <a:pPr>
              <a:defRPr/>
            </a:pPr>
            <a:endParaRPr lang="en-US" altLang="zh-CN"/>
          </a:p>
        </p:txBody>
      </p:sp>
      <p:sp>
        <p:nvSpPr>
          <p:cNvPr id="105476" name="Rectangle 4"/>
          <p:cNvSpPr>
            <a:spLocks noGrp="1" noChangeArrowheads="1"/>
          </p:cNvSpPr>
          <p:nvPr>
            <p:ph type="ftr" sz="quarter" idx="2"/>
          </p:nvPr>
        </p:nvSpPr>
        <p:spPr bwMode="auto">
          <a:xfrm>
            <a:off x="0" y="8832850"/>
            <a:ext cx="2971800" cy="463550"/>
          </a:xfrm>
          <a:prstGeom prst="rect">
            <a:avLst/>
          </a:prstGeom>
          <a:noFill/>
          <a:ln w="9525">
            <a:noFill/>
            <a:miter lim="800000"/>
            <a:headEnd/>
            <a:tailEnd/>
          </a:ln>
          <a:effectLst/>
        </p:spPr>
        <p:txBody>
          <a:bodyPr vert="horz" wrap="square" lIns="92296" tIns="46148" rIns="92296" bIns="46148" numCol="1" anchor="b" anchorCtr="0" compatLnSpc="1">
            <a:prstTxWarp prst="textNoShape">
              <a:avLst/>
            </a:prstTxWarp>
          </a:bodyPr>
          <a:lstStyle>
            <a:lvl1pPr defTabSz="923925" eaLnBrk="1" hangingPunct="1">
              <a:spcBef>
                <a:spcPct val="20000"/>
              </a:spcBef>
              <a:buClr>
                <a:schemeClr val="accent1"/>
              </a:buClr>
              <a:buSzPct val="65000"/>
              <a:buFont typeface="Wingdings" panose="05000000000000000000" pitchFamily="2" charset="2"/>
              <a:buChar char="n"/>
              <a:defRPr sz="1300">
                <a:latin typeface="Arial" charset="0"/>
              </a:defRPr>
            </a:lvl1pPr>
          </a:lstStyle>
          <a:p>
            <a:pPr>
              <a:defRPr/>
            </a:pPr>
            <a:endParaRPr lang="en-US" altLang="zh-CN"/>
          </a:p>
        </p:txBody>
      </p:sp>
      <p:sp>
        <p:nvSpPr>
          <p:cNvPr id="105477" name="Rectangle 5"/>
          <p:cNvSpPr>
            <a:spLocks noGrp="1" noChangeArrowheads="1"/>
          </p:cNvSpPr>
          <p:nvPr>
            <p:ph type="sldNum" sz="quarter" idx="3"/>
          </p:nvPr>
        </p:nvSpPr>
        <p:spPr bwMode="auto">
          <a:xfrm>
            <a:off x="3886200" y="8832850"/>
            <a:ext cx="2971800" cy="463550"/>
          </a:xfrm>
          <a:prstGeom prst="rect">
            <a:avLst/>
          </a:prstGeom>
          <a:noFill/>
          <a:ln w="9525">
            <a:noFill/>
            <a:miter lim="800000"/>
            <a:headEnd/>
            <a:tailEnd/>
          </a:ln>
          <a:effectLst/>
        </p:spPr>
        <p:txBody>
          <a:bodyPr vert="horz" wrap="square" lIns="92296" tIns="46148" rIns="92296" bIns="46148" numCol="1" anchor="b" anchorCtr="0" compatLnSpc="1">
            <a:prstTxWarp prst="textNoShape">
              <a:avLst/>
            </a:prstTxWarp>
          </a:bodyPr>
          <a:lstStyle>
            <a:lvl1pPr algn="r" defTabSz="923925" eaLnBrk="1" hangingPunct="1">
              <a:spcBef>
                <a:spcPct val="20000"/>
              </a:spcBef>
              <a:buClr>
                <a:schemeClr val="accent1"/>
              </a:buClr>
              <a:buSzPct val="65000"/>
              <a:buFont typeface="Wingdings" panose="05000000000000000000" pitchFamily="2" charset="2"/>
              <a:buChar char="n"/>
              <a:defRPr sz="1300"/>
            </a:lvl1pPr>
          </a:lstStyle>
          <a:p>
            <a:pPr>
              <a:defRPr/>
            </a:pPr>
            <a:fld id="{EE587E8D-EA17-4B51-8BCF-518AA5AE5A46}" type="slidenum">
              <a:rPr lang="zh-CN" altLang="en-US"/>
              <a:pPr>
                <a:defRPr/>
              </a:pPr>
              <a:t>‹#›</a:t>
            </a:fld>
            <a:endParaRPr lang="en-US" altLang="zh-CN"/>
          </a:p>
        </p:txBody>
      </p:sp>
    </p:spTree>
    <p:extLst>
      <p:ext uri="{BB962C8B-B14F-4D97-AF65-F5344CB8AC3E}">
        <p14:creationId xmlns:p14="http://schemas.microsoft.com/office/powerpoint/2010/main" val="668155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296" tIns="46148" rIns="92296" bIns="46148" numCol="1" anchor="t" anchorCtr="0" compatLnSpc="1">
            <a:prstTxWarp prst="textNoShape">
              <a:avLst/>
            </a:prstTxWarp>
          </a:bodyPr>
          <a:lstStyle>
            <a:lvl1pPr defTabSz="923925" eaLnBrk="1" hangingPunct="1">
              <a:spcBef>
                <a:spcPct val="0"/>
              </a:spcBef>
              <a:buClrTx/>
              <a:buSzTx/>
              <a:buFontTx/>
              <a:buNone/>
              <a:defRPr sz="1300">
                <a:latin typeface="Arial" charset="0"/>
              </a:defRPr>
            </a:lvl1pPr>
          </a:lstStyle>
          <a:p>
            <a:pPr>
              <a:defRPr/>
            </a:pPr>
            <a:endParaRPr lang="zh-CN" altLang="en-US"/>
          </a:p>
        </p:txBody>
      </p:sp>
      <p:sp>
        <p:nvSpPr>
          <p:cNvPr id="22531" name="Rectangle 3"/>
          <p:cNvSpPr>
            <a:spLocks noGrp="1" noChangeArrowheads="1"/>
          </p:cNvSpPr>
          <p:nvPr>
            <p:ph type="dt" idx="1"/>
          </p:nvPr>
        </p:nvSpPr>
        <p:spPr bwMode="auto">
          <a:xfrm>
            <a:off x="3884613" y="0"/>
            <a:ext cx="2971800" cy="463550"/>
          </a:xfrm>
          <a:prstGeom prst="rect">
            <a:avLst/>
          </a:prstGeom>
          <a:noFill/>
          <a:ln w="9525">
            <a:noFill/>
            <a:miter lim="800000"/>
            <a:headEnd/>
            <a:tailEnd/>
          </a:ln>
          <a:effectLst/>
        </p:spPr>
        <p:txBody>
          <a:bodyPr vert="horz" wrap="square" lIns="92296" tIns="46148" rIns="92296" bIns="46148" numCol="1" anchor="t" anchorCtr="0" compatLnSpc="1">
            <a:prstTxWarp prst="textNoShape">
              <a:avLst/>
            </a:prstTxWarp>
          </a:bodyPr>
          <a:lstStyle>
            <a:lvl1pPr algn="r" defTabSz="923925" eaLnBrk="1" hangingPunct="1">
              <a:spcBef>
                <a:spcPct val="0"/>
              </a:spcBef>
              <a:buClrTx/>
              <a:buSzTx/>
              <a:buFontTx/>
              <a:buNone/>
              <a:defRPr sz="13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06488"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685800" y="4416425"/>
            <a:ext cx="5486400" cy="4181475"/>
          </a:xfrm>
          <a:prstGeom prst="rect">
            <a:avLst/>
          </a:prstGeom>
          <a:noFill/>
          <a:ln w="9525">
            <a:noFill/>
            <a:miter lim="800000"/>
            <a:headEnd/>
            <a:tailEnd/>
          </a:ln>
          <a:effectLst/>
        </p:spPr>
        <p:txBody>
          <a:bodyPr vert="horz" wrap="square" lIns="92296" tIns="46148" rIns="92296" bIns="4614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2534" name="Rectangle 6"/>
          <p:cNvSpPr>
            <a:spLocks noGrp="1" noChangeArrowheads="1"/>
          </p:cNvSpPr>
          <p:nvPr>
            <p:ph type="ftr" sz="quarter" idx="4"/>
          </p:nvPr>
        </p:nvSpPr>
        <p:spPr bwMode="auto">
          <a:xfrm>
            <a:off x="0" y="8831263"/>
            <a:ext cx="2971800" cy="463550"/>
          </a:xfrm>
          <a:prstGeom prst="rect">
            <a:avLst/>
          </a:prstGeom>
          <a:noFill/>
          <a:ln w="9525">
            <a:noFill/>
            <a:miter lim="800000"/>
            <a:headEnd/>
            <a:tailEnd/>
          </a:ln>
          <a:effectLst/>
        </p:spPr>
        <p:txBody>
          <a:bodyPr vert="horz" wrap="square" lIns="92296" tIns="46148" rIns="92296" bIns="46148" numCol="1" anchor="b" anchorCtr="0" compatLnSpc="1">
            <a:prstTxWarp prst="textNoShape">
              <a:avLst/>
            </a:prstTxWarp>
          </a:bodyPr>
          <a:lstStyle>
            <a:lvl1pPr defTabSz="923925" eaLnBrk="1" hangingPunct="1">
              <a:spcBef>
                <a:spcPct val="0"/>
              </a:spcBef>
              <a:buClrTx/>
              <a:buSzTx/>
              <a:buFontTx/>
              <a:buNone/>
              <a:defRPr sz="1300">
                <a:latin typeface="Arial" charset="0"/>
              </a:defRPr>
            </a:lvl1pPr>
          </a:lstStyle>
          <a:p>
            <a:pPr>
              <a:defRPr/>
            </a:pPr>
            <a:endParaRPr lang="en-US" altLang="zh-CN"/>
          </a:p>
        </p:txBody>
      </p:sp>
      <p:sp>
        <p:nvSpPr>
          <p:cNvPr id="22535" name="Rectangle 7"/>
          <p:cNvSpPr>
            <a:spLocks noGrp="1" noChangeArrowheads="1"/>
          </p:cNvSpPr>
          <p:nvPr>
            <p:ph type="sldNum" sz="quarter" idx="5"/>
          </p:nvPr>
        </p:nvSpPr>
        <p:spPr bwMode="auto">
          <a:xfrm>
            <a:off x="3884613" y="8831263"/>
            <a:ext cx="2971800" cy="463550"/>
          </a:xfrm>
          <a:prstGeom prst="rect">
            <a:avLst/>
          </a:prstGeom>
          <a:noFill/>
          <a:ln w="9525">
            <a:noFill/>
            <a:miter lim="800000"/>
            <a:headEnd/>
            <a:tailEnd/>
          </a:ln>
          <a:effectLst/>
        </p:spPr>
        <p:txBody>
          <a:bodyPr vert="horz" wrap="square" lIns="92296" tIns="46148" rIns="92296" bIns="46148" numCol="1" anchor="b" anchorCtr="0" compatLnSpc="1">
            <a:prstTxWarp prst="textNoShape">
              <a:avLst/>
            </a:prstTxWarp>
          </a:bodyPr>
          <a:lstStyle>
            <a:lvl1pPr algn="r" defTabSz="923925" eaLnBrk="1" hangingPunct="1">
              <a:spcBef>
                <a:spcPct val="0"/>
              </a:spcBef>
              <a:buClrTx/>
              <a:buSzTx/>
              <a:buFontTx/>
              <a:buNone/>
              <a:defRPr sz="1300"/>
            </a:lvl1pPr>
          </a:lstStyle>
          <a:p>
            <a:pPr>
              <a:defRPr/>
            </a:pPr>
            <a:fld id="{B3555ADC-EA30-4CB6-A27A-C7945BD79685}" type="slidenum">
              <a:rPr lang="zh-CN" altLang="en-US"/>
              <a:pPr>
                <a:defRPr/>
              </a:pPr>
              <a:t>‹#›</a:t>
            </a:fld>
            <a:endParaRPr lang="en-US" altLang="zh-CN"/>
          </a:p>
        </p:txBody>
      </p:sp>
    </p:spTree>
    <p:extLst>
      <p:ext uri="{BB962C8B-B14F-4D97-AF65-F5344CB8AC3E}">
        <p14:creationId xmlns:p14="http://schemas.microsoft.com/office/powerpoint/2010/main" val="15351418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9D8190-6C65-4F54-B44E-F052341032CB}" type="slidenum">
              <a:rPr lang="zh-CN" altLang="en-US" sz="1300" smtClean="0"/>
              <a:pPr>
                <a:spcBef>
                  <a:spcPct val="0"/>
                </a:spcBef>
              </a:pPr>
              <a:t>3</a:t>
            </a:fld>
            <a:endParaRPr lang="en-US" altLang="zh-CN" sz="13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380207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27</a:t>
            </a:fld>
            <a:endParaRPr lang="en-US"/>
          </a:p>
        </p:txBody>
      </p:sp>
    </p:spTree>
    <p:extLst>
      <p:ext uri="{BB962C8B-B14F-4D97-AF65-F5344CB8AC3E}">
        <p14:creationId xmlns:p14="http://schemas.microsoft.com/office/powerpoint/2010/main" val="336351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28</a:t>
            </a:fld>
            <a:endParaRPr lang="en-US"/>
          </a:p>
        </p:txBody>
      </p:sp>
    </p:spTree>
    <p:extLst>
      <p:ext uri="{BB962C8B-B14F-4D97-AF65-F5344CB8AC3E}">
        <p14:creationId xmlns:p14="http://schemas.microsoft.com/office/powerpoint/2010/main" val="1885282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34</a:t>
            </a:fld>
            <a:endParaRPr lang="en-US" altLang="zh-CN"/>
          </a:p>
        </p:txBody>
      </p:sp>
    </p:spTree>
    <p:extLst>
      <p:ext uri="{BB962C8B-B14F-4D97-AF65-F5344CB8AC3E}">
        <p14:creationId xmlns:p14="http://schemas.microsoft.com/office/powerpoint/2010/main" val="202521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35</a:t>
            </a:fld>
            <a:endParaRPr lang="en-US" altLang="zh-CN"/>
          </a:p>
        </p:txBody>
      </p:sp>
    </p:spTree>
    <p:extLst>
      <p:ext uri="{BB962C8B-B14F-4D97-AF65-F5344CB8AC3E}">
        <p14:creationId xmlns:p14="http://schemas.microsoft.com/office/powerpoint/2010/main" val="3219211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结构等价</a:t>
            </a:r>
            <a:endParaRPr lang="en-US" altLang="zh-CN" dirty="0"/>
          </a:p>
          <a:p>
            <a:r>
              <a:rPr lang="zh-CN" altLang="en-US" dirty="0"/>
              <a:t>网络同质性</a:t>
            </a:r>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44</a:t>
            </a:fld>
            <a:endParaRPr lang="en-US" altLang="zh-CN"/>
          </a:p>
        </p:txBody>
      </p:sp>
    </p:spTree>
    <p:extLst>
      <p:ext uri="{BB962C8B-B14F-4D97-AF65-F5344CB8AC3E}">
        <p14:creationId xmlns:p14="http://schemas.microsoft.com/office/powerpoint/2010/main" val="90160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Local microscopic view and Global macroscopic view   </a:t>
            </a:r>
            <a:r>
              <a:rPr lang="zh-CN" altLang="en-US" dirty="0"/>
              <a:t>局部微观与全局宏观</a:t>
            </a:r>
            <a:endParaRPr lang="en-US" altLang="zh-CN" dirty="0"/>
          </a:p>
          <a:p>
            <a:r>
              <a:rPr lang="zh-CN" altLang="en-US" dirty="0"/>
              <a:t>中国与非洲国家，全局宏观</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45</a:t>
            </a:fld>
            <a:endParaRPr lang="en-US" altLang="zh-CN"/>
          </a:p>
        </p:txBody>
      </p:sp>
    </p:spTree>
    <p:extLst>
      <p:ext uri="{BB962C8B-B14F-4D97-AF65-F5344CB8AC3E}">
        <p14:creationId xmlns:p14="http://schemas.microsoft.com/office/powerpoint/2010/main" val="125045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49</a:t>
            </a:fld>
            <a:endParaRPr lang="en-US" altLang="zh-CN"/>
          </a:p>
        </p:txBody>
      </p:sp>
    </p:spTree>
    <p:extLst>
      <p:ext uri="{BB962C8B-B14F-4D97-AF65-F5344CB8AC3E}">
        <p14:creationId xmlns:p14="http://schemas.microsoft.com/office/powerpoint/2010/main" val="1795024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为了模拟一阶相似度，对于每个无向边（</a:t>
            </a:r>
            <a:r>
              <a:rPr lang="en-US" altLang="zh-CN" sz="1200" b="0" i="0" kern="12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j</a:t>
            </a:r>
            <a:r>
              <a:rPr lang="zh-CN" altLang="en-US" sz="1200" b="0" i="0" kern="1200" dirty="0">
                <a:solidFill>
                  <a:schemeClr val="tx1"/>
                </a:solidFill>
                <a:effectLst/>
                <a:latin typeface="Arial" charset="0"/>
                <a:ea typeface="+mn-ea"/>
                <a:cs typeface="+mn-cs"/>
              </a:rPr>
              <a:t>），定义顶点</a:t>
            </a:r>
            <a:r>
              <a:rPr lang="en-US" altLang="zh-CN" sz="1200" b="0" i="0" kern="1200" dirty="0">
                <a:solidFill>
                  <a:schemeClr val="tx1"/>
                </a:solidFill>
                <a:effectLst/>
                <a:latin typeface="Arial" charset="0"/>
                <a:ea typeface="+mn-ea"/>
                <a:cs typeface="+mn-cs"/>
              </a:rPr>
              <a:t>v</a:t>
            </a:r>
            <a:r>
              <a:rPr lang="en-US" altLang="zh-CN" sz="1200" b="0" i="0" kern="1200" baseline="-25000" dirty="0">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和</a:t>
            </a:r>
            <a:r>
              <a:rPr lang="en-US" altLang="zh-CN" sz="1200" b="0" i="0" kern="1200" dirty="0" err="1">
                <a:solidFill>
                  <a:schemeClr val="tx1"/>
                </a:solidFill>
                <a:effectLst/>
                <a:latin typeface="Arial" charset="0"/>
                <a:ea typeface="+mn-ea"/>
                <a:cs typeface="+mn-cs"/>
              </a:rPr>
              <a:t>v</a:t>
            </a:r>
            <a:r>
              <a:rPr lang="en-US" altLang="zh-CN" sz="1200" b="0" i="0" kern="1200" baseline="-25000" dirty="0" err="1">
                <a:solidFill>
                  <a:schemeClr val="tx1"/>
                </a:solidFill>
                <a:effectLst/>
                <a:latin typeface="Arial" charset="0"/>
                <a:ea typeface="+mn-ea"/>
                <a:cs typeface="+mn-cs"/>
              </a:rPr>
              <a:t>j</a:t>
            </a:r>
            <a:r>
              <a:rPr lang="zh-CN" altLang="en-US" sz="1200" b="0" i="0" kern="1200" dirty="0">
                <a:solidFill>
                  <a:schemeClr val="tx1"/>
                </a:solidFill>
                <a:effectLst/>
                <a:latin typeface="Arial" charset="0"/>
                <a:ea typeface="+mn-ea"/>
                <a:cs typeface="+mn-cs"/>
              </a:rPr>
              <a:t>之间的</a:t>
            </a:r>
            <a:r>
              <a:rPr lang="zh-CN" altLang="en-US" sz="1200" b="1" i="0" kern="1200" dirty="0">
                <a:solidFill>
                  <a:schemeClr val="tx1"/>
                </a:solidFill>
                <a:effectLst/>
                <a:latin typeface="Arial" charset="0"/>
                <a:ea typeface="+mn-ea"/>
                <a:cs typeface="+mn-cs"/>
              </a:rPr>
              <a:t>联合概率</a:t>
            </a:r>
            <a:r>
              <a:rPr lang="zh-CN" altLang="en-US" sz="1200" b="0" i="0" kern="1200" dirty="0">
                <a:solidFill>
                  <a:schemeClr val="tx1"/>
                </a:solidFill>
                <a:effectLst/>
                <a:latin typeface="Arial" charset="0"/>
                <a:ea typeface="+mn-ea"/>
                <a:cs typeface="+mn-cs"/>
              </a:rPr>
              <a:t>如下：（</a:t>
            </a:r>
            <a:r>
              <a:rPr lang="en-US" altLang="zh-CN" sz="1200" b="0" i="0" kern="1200" dirty="0">
                <a:solidFill>
                  <a:schemeClr val="tx1"/>
                </a:solidFill>
                <a:effectLst/>
                <a:latin typeface="Arial" charset="0"/>
                <a:ea typeface="+mn-ea"/>
                <a:cs typeface="+mn-cs"/>
              </a:rPr>
              <a:t>sigmoid function</a:t>
            </a:r>
            <a:r>
              <a:rPr lang="zh-CN" altLang="en-US" sz="1200" b="0" i="0" kern="1200" dirty="0">
                <a:solidFill>
                  <a:schemeClr val="tx1"/>
                </a:solidFill>
                <a:effectLst/>
                <a:latin typeface="Arial" charset="0"/>
                <a:ea typeface="+mn-ea"/>
                <a:cs typeface="+mn-cs"/>
              </a:rPr>
              <a:t>，向量越接近，点积越大，联合概率越大）其中，</a:t>
            </a:r>
            <a:r>
              <a:rPr lang="en-US" altLang="zh-CN" sz="1200" b="0" i="0" kern="1200" dirty="0">
                <a:solidFill>
                  <a:schemeClr val="tx1"/>
                </a:solidFill>
                <a:effectLst/>
                <a:latin typeface="Arial" charset="0"/>
                <a:ea typeface="+mn-ea"/>
                <a:cs typeface="+mn-cs"/>
              </a:rPr>
              <a:t>W=</a:t>
            </a:r>
            <a:r>
              <a:rPr lang="en-US" altLang="zh-CN" sz="1200" b="0" i="0" kern="1200" dirty="0" err="1">
                <a:solidFill>
                  <a:schemeClr val="tx1"/>
                </a:solidFill>
                <a:effectLst/>
                <a:latin typeface="Arial" charset="0"/>
                <a:ea typeface="+mn-ea"/>
                <a:cs typeface="+mn-cs"/>
              </a:rPr>
              <a:t>Σw</a:t>
            </a:r>
            <a:r>
              <a:rPr lang="en-US" altLang="zh-CN" sz="1200" b="0" i="0" kern="1200" baseline="-250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。得到了另一个分布。</a:t>
            </a:r>
            <a:endParaRPr lang="en-US" altLang="zh-CN" sz="1200" b="0" i="0" kern="1200" dirty="0">
              <a:solidFill>
                <a:schemeClr val="tx1"/>
              </a:solidFill>
              <a:effectLst/>
              <a:latin typeface="Arial" charset="0"/>
              <a:ea typeface="+mn-ea"/>
              <a:cs typeface="+mn-cs"/>
            </a:endParaRPr>
          </a:p>
          <a:p>
            <a:r>
              <a:rPr lang="zh-CN" altLang="en-US" sz="1200" b="1" i="0" kern="1200" dirty="0">
                <a:solidFill>
                  <a:schemeClr val="tx1"/>
                </a:solidFill>
                <a:effectLst/>
                <a:latin typeface="Arial" charset="0"/>
                <a:ea typeface="+mn-ea"/>
                <a:cs typeface="+mn-cs"/>
              </a:rPr>
              <a:t>经验概率</a:t>
            </a:r>
            <a:r>
              <a:rPr lang="zh-CN" altLang="en-US" sz="1200" b="0" i="0" kern="1200" dirty="0">
                <a:solidFill>
                  <a:schemeClr val="tx1"/>
                </a:solidFill>
                <a:effectLst/>
                <a:latin typeface="Arial" charset="0"/>
                <a:ea typeface="+mn-ea"/>
                <a:cs typeface="+mn-cs"/>
              </a:rPr>
              <a:t>可以定义为：（两点之间边的权值越大，经验概率越大）</a:t>
            </a:r>
            <a:r>
              <a:rPr lang="zh-CN" altLang="en-US" dirty="0"/>
              <a:t/>
            </a:r>
            <a:br>
              <a:rPr lang="zh-CN" altLang="en-US" dirty="0"/>
            </a:br>
            <a:r>
              <a:rPr lang="zh-CN" altLang="en-US" sz="1200" b="0" i="0" kern="1200" dirty="0">
                <a:solidFill>
                  <a:schemeClr val="tx1"/>
                </a:solidFill>
                <a:effectLst/>
                <a:latin typeface="Arial" charset="0"/>
                <a:ea typeface="+mn-ea"/>
                <a:cs typeface="+mn-cs"/>
              </a:rPr>
              <a:t>其中</a:t>
            </a:r>
            <a:r>
              <a:rPr lang="en-US" altLang="zh-CN" sz="1200" b="0" i="0" kern="1200" dirty="0">
                <a:solidFill>
                  <a:schemeClr val="tx1"/>
                </a:solidFill>
                <a:effectLst/>
                <a:latin typeface="Arial" charset="0"/>
                <a:ea typeface="+mn-ea"/>
                <a:cs typeface="+mn-cs"/>
              </a:rPr>
              <a:t>d</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）是两个分布之间的距离。</a:t>
            </a:r>
            <a:r>
              <a:rPr lang="zh-CN" altLang="en-US" dirty="0"/>
              <a:t/>
            </a:r>
            <a:br>
              <a:rPr lang="zh-CN" altLang="en-US" dirty="0"/>
            </a:br>
            <a:r>
              <a:rPr lang="zh-CN" altLang="en-US" sz="1200" b="0" i="0" kern="1200" dirty="0">
                <a:solidFill>
                  <a:schemeClr val="tx1"/>
                </a:solidFill>
                <a:effectLst/>
                <a:latin typeface="Arial" charset="0"/>
                <a:ea typeface="+mn-ea"/>
                <a:cs typeface="+mn-cs"/>
              </a:rPr>
              <a:t>选择最小化两个概率分布的</a:t>
            </a:r>
            <a:r>
              <a:rPr lang="en-US" altLang="zh-CN" sz="1200" b="0" i="0" kern="1200" dirty="0">
                <a:solidFill>
                  <a:schemeClr val="tx1"/>
                </a:solidFill>
                <a:effectLst/>
                <a:latin typeface="Arial" charset="0"/>
                <a:ea typeface="+mn-ea"/>
                <a:cs typeface="+mn-cs"/>
              </a:rPr>
              <a:t>KL</a:t>
            </a:r>
            <a:r>
              <a:rPr lang="zh-CN" altLang="en-US" sz="1200" b="0" i="0" kern="1200" dirty="0">
                <a:solidFill>
                  <a:schemeClr val="tx1"/>
                </a:solidFill>
                <a:effectLst/>
                <a:latin typeface="Arial" charset="0"/>
                <a:ea typeface="+mn-ea"/>
                <a:cs typeface="+mn-cs"/>
              </a:rPr>
              <a:t>散度，用</a:t>
            </a:r>
            <a:r>
              <a:rPr lang="en-US" altLang="zh-CN" sz="1200" b="0" i="0" kern="1200" dirty="0">
                <a:solidFill>
                  <a:schemeClr val="tx1"/>
                </a:solidFill>
                <a:effectLst/>
                <a:latin typeface="Arial" charset="0"/>
                <a:ea typeface="+mn-ea"/>
                <a:cs typeface="+mn-cs"/>
              </a:rPr>
              <a:t>KL</a:t>
            </a:r>
            <a:r>
              <a:rPr lang="zh-CN" altLang="en-US" sz="1200" b="0" i="0" kern="1200" dirty="0">
                <a:solidFill>
                  <a:schemeClr val="tx1"/>
                </a:solidFill>
                <a:effectLst/>
                <a:latin typeface="Arial" charset="0"/>
                <a:ea typeface="+mn-ea"/>
                <a:cs typeface="+mn-cs"/>
              </a:rPr>
              <a:t>散度代替</a:t>
            </a:r>
            <a:r>
              <a:rPr lang="en-US" altLang="zh-CN" sz="1200" b="0" i="0" kern="1200" dirty="0">
                <a:solidFill>
                  <a:schemeClr val="tx1"/>
                </a:solidFill>
                <a:effectLst/>
                <a:latin typeface="Arial" charset="0"/>
                <a:ea typeface="+mn-ea"/>
                <a:cs typeface="+mn-cs"/>
              </a:rPr>
              <a:t>d</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）并省略一些常数，得到：</a:t>
            </a:r>
            <a:endParaRPr lang="en-US" altLang="zh-CN" sz="1200" b="0" i="0" kern="1200" dirty="0">
              <a:solidFill>
                <a:schemeClr val="tx1"/>
              </a:solidFill>
              <a:effectLst/>
              <a:latin typeface="Arial"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60</a:t>
            </a:fld>
            <a:endParaRPr lang="en-US" altLang="zh-CN"/>
          </a:p>
        </p:txBody>
      </p:sp>
    </p:spTree>
    <p:extLst>
      <p:ext uri="{BB962C8B-B14F-4D97-AF65-F5344CB8AC3E}">
        <p14:creationId xmlns:p14="http://schemas.microsoft.com/office/powerpoint/2010/main" val="331270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其中，</a:t>
            </a:r>
            <a:r>
              <a:rPr lang="en-US" altLang="zh-CN" sz="1200" b="0" i="0" kern="1200" dirty="0">
                <a:solidFill>
                  <a:schemeClr val="tx1"/>
                </a:solidFill>
                <a:effectLst/>
                <a:latin typeface="Arial" charset="0"/>
                <a:ea typeface="+mn-ea"/>
                <a:cs typeface="+mn-cs"/>
              </a:rPr>
              <a:t>|V|</a:t>
            </a:r>
            <a:r>
              <a:rPr lang="zh-CN" altLang="en-US" sz="1200" b="0" i="0" kern="1200" dirty="0">
                <a:solidFill>
                  <a:schemeClr val="tx1"/>
                </a:solidFill>
                <a:effectLst/>
                <a:latin typeface="Arial" charset="0"/>
                <a:ea typeface="+mn-ea"/>
                <a:cs typeface="+mn-cs"/>
              </a:rPr>
              <a:t>是网络中顶点的数目。方程定义了一个条件分布</a:t>
            </a:r>
            <a:r>
              <a:rPr lang="en-US" altLang="zh-CN" sz="1200" b="0" i="0" kern="1200" dirty="0">
                <a:solidFill>
                  <a:schemeClr val="tx1"/>
                </a:solidFill>
                <a:effectLst/>
                <a:latin typeface="Arial" charset="0"/>
                <a:ea typeface="+mn-ea"/>
                <a:cs typeface="+mn-cs"/>
              </a:rPr>
              <a:t>p2</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 vi</a:t>
            </a:r>
            <a:r>
              <a:rPr lang="zh-CN" altLang="en-US" sz="1200" b="0" i="0" kern="1200" dirty="0">
                <a:solidFill>
                  <a:schemeClr val="tx1"/>
                </a:solidFill>
                <a:effectLst/>
                <a:latin typeface="Arial" charset="0"/>
                <a:ea typeface="+mn-ea"/>
                <a:cs typeface="+mn-cs"/>
              </a:rPr>
              <a:t>），表明了低维向量空间中，各个点是顶点</a:t>
            </a:r>
            <a:r>
              <a:rPr lang="en-US" altLang="zh-CN" sz="1200" b="0" i="0" kern="1200" dirty="0">
                <a:solidFill>
                  <a:schemeClr val="tx1"/>
                </a:solidFill>
                <a:effectLst/>
                <a:latin typeface="Arial" charset="0"/>
                <a:ea typeface="+mn-ea"/>
                <a:cs typeface="+mn-cs"/>
              </a:rPr>
              <a:t>v</a:t>
            </a:r>
            <a:r>
              <a:rPr lang="en-US" altLang="zh-CN" sz="1200" b="0" i="0" kern="1200" baseline="-25000" dirty="0">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的邻居的概率。</a:t>
            </a:r>
            <a:endParaRPr lang="en-US" altLang="zh-CN" sz="1200" b="0" i="0" kern="1200" dirty="0">
              <a:solidFill>
                <a:schemeClr val="tx1"/>
              </a:solidFill>
              <a:effectLst/>
              <a:latin typeface="Arial" charset="0"/>
              <a:ea typeface="+mn-ea"/>
              <a:cs typeface="+mn-cs"/>
            </a:endParaRPr>
          </a:p>
          <a:p>
            <a:r>
              <a:rPr lang="zh-CN" altLang="en-US" sz="1200" b="1" i="0" kern="1200" dirty="0">
                <a:solidFill>
                  <a:schemeClr val="tx1"/>
                </a:solidFill>
                <a:effectLst/>
                <a:latin typeface="Arial" charset="0"/>
                <a:ea typeface="+mn-ea"/>
                <a:cs typeface="+mn-cs"/>
              </a:rPr>
              <a:t>经验概率</a:t>
            </a:r>
            <a:r>
              <a:rPr lang="zh-CN" altLang="en-US" sz="1200" b="0" i="0" kern="1200" dirty="0">
                <a:solidFill>
                  <a:schemeClr val="tx1"/>
                </a:solidFill>
                <a:effectLst/>
                <a:latin typeface="Arial" charset="0"/>
                <a:ea typeface="+mn-ea"/>
                <a:cs typeface="+mn-cs"/>
              </a:rPr>
              <a:t>（网络中，各个点是</a:t>
            </a:r>
            <a:r>
              <a:rPr lang="en-US" altLang="zh-CN" sz="1200" b="0" i="0" kern="1200" dirty="0">
                <a:solidFill>
                  <a:schemeClr val="tx1"/>
                </a:solidFill>
                <a:effectLst/>
                <a:latin typeface="Arial" charset="0"/>
                <a:ea typeface="+mn-ea"/>
                <a:cs typeface="+mn-cs"/>
              </a:rPr>
              <a:t>v</a:t>
            </a:r>
            <a:r>
              <a:rPr lang="en-US" altLang="zh-CN" sz="1200" b="0" i="0" kern="1200" baseline="-25000" dirty="0">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的邻居的概率）</a:t>
            </a:r>
            <a:endParaRPr lang="en-US" altLang="zh-CN" sz="1200" b="0" i="0" kern="1200" dirty="0">
              <a:solidFill>
                <a:schemeClr val="tx1"/>
              </a:solidFill>
              <a:effectLst/>
              <a:latin typeface="Arial" charset="0"/>
              <a:ea typeface="+mn-ea"/>
              <a:cs typeface="+mn-cs"/>
            </a:endParaRPr>
          </a:p>
          <a:p>
            <a:r>
              <a:rPr lang="en-US" altLang="zh-CN" sz="1200" b="0" i="0" kern="1200" dirty="0" err="1">
                <a:solidFill>
                  <a:schemeClr val="tx1"/>
                </a:solidFill>
                <a:effectLst/>
                <a:latin typeface="Arial" charset="0"/>
                <a:ea typeface="+mn-ea"/>
                <a:cs typeface="+mn-cs"/>
              </a:rPr>
              <a:t>w</a:t>
            </a:r>
            <a:r>
              <a:rPr lang="en-US" altLang="zh-CN" sz="1200" b="0" i="0" kern="1200" baseline="-25000" dirty="0" err="1">
                <a:solidFill>
                  <a:schemeClr val="tx1"/>
                </a:solidFill>
                <a:effectLst/>
                <a:latin typeface="Arial" charset="0"/>
                <a:ea typeface="+mn-ea"/>
                <a:cs typeface="+mn-cs"/>
              </a:rPr>
              <a:t>ij</a:t>
            </a:r>
            <a:r>
              <a:rPr lang="zh-CN" altLang="en-US" sz="1200" b="0" i="0" kern="1200" dirty="0">
                <a:solidFill>
                  <a:schemeClr val="tx1"/>
                </a:solidFill>
                <a:effectLst/>
                <a:latin typeface="Arial" charset="0"/>
                <a:ea typeface="+mn-ea"/>
                <a:cs typeface="+mn-cs"/>
              </a:rPr>
              <a:t>是边（</a:t>
            </a:r>
            <a:r>
              <a:rPr lang="en-US" altLang="zh-CN" sz="1200" b="0" i="0" kern="12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a:t>
            </a:r>
            <a:r>
              <a:rPr lang="en-US" altLang="zh-CN" sz="1200" b="0" i="0" kern="1200" dirty="0">
                <a:solidFill>
                  <a:schemeClr val="tx1"/>
                </a:solidFill>
                <a:effectLst/>
                <a:latin typeface="Arial" charset="0"/>
                <a:ea typeface="+mn-ea"/>
                <a:cs typeface="+mn-cs"/>
              </a:rPr>
              <a:t>j</a:t>
            </a:r>
            <a:r>
              <a:rPr lang="zh-CN" altLang="en-US" sz="1200" b="0" i="0" kern="1200" dirty="0">
                <a:solidFill>
                  <a:schemeClr val="tx1"/>
                </a:solidFill>
                <a:effectLst/>
                <a:latin typeface="Arial" charset="0"/>
                <a:ea typeface="+mn-ea"/>
                <a:cs typeface="+mn-cs"/>
              </a:rPr>
              <a:t>）的权重，</a:t>
            </a:r>
            <a:r>
              <a:rPr lang="en-US" altLang="zh-CN" sz="1200" b="0" i="0" kern="1200" dirty="0">
                <a:solidFill>
                  <a:schemeClr val="tx1"/>
                </a:solidFill>
                <a:effectLst/>
                <a:latin typeface="Arial" charset="0"/>
                <a:ea typeface="+mn-ea"/>
                <a:cs typeface="+mn-cs"/>
              </a:rPr>
              <a:t>d</a:t>
            </a:r>
            <a:r>
              <a:rPr lang="en-US" altLang="zh-CN" sz="1200" b="0" i="0" kern="1200" baseline="-25000" dirty="0">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是顶点</a:t>
            </a:r>
            <a:r>
              <a:rPr lang="en-US" altLang="zh-CN" sz="1200" b="0" i="0" kern="12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的出度，</a:t>
            </a:r>
            <a:r>
              <a:rPr lang="en-US" altLang="zh-CN" sz="1200" b="0" i="0" kern="1200" dirty="0">
                <a:solidFill>
                  <a:schemeClr val="tx1"/>
                </a:solidFill>
                <a:effectLst/>
                <a:latin typeface="Arial" charset="0"/>
                <a:ea typeface="+mn-ea"/>
                <a:cs typeface="+mn-cs"/>
              </a:rPr>
              <a:t>d</a:t>
            </a:r>
            <a:r>
              <a:rPr lang="en-US" altLang="zh-CN" sz="1200" b="0" i="0" kern="1200" baseline="-25000" dirty="0">
                <a:solidFill>
                  <a:schemeClr val="tx1"/>
                </a:solidFill>
                <a:effectLst/>
                <a:latin typeface="Arial" charset="0"/>
                <a:ea typeface="+mn-ea"/>
                <a:cs typeface="+mn-cs"/>
              </a:rPr>
              <a:t>i</a:t>
            </a:r>
            <a:r>
              <a:rPr lang="en-US" altLang="zh-CN" sz="1200" b="0" i="0" kern="1200" dirty="0">
                <a:solidFill>
                  <a:schemeClr val="tx1"/>
                </a:solidFill>
                <a:effectLst/>
                <a:latin typeface="Arial" charset="0"/>
                <a:ea typeface="+mn-ea"/>
                <a:cs typeface="+mn-cs"/>
              </a:rPr>
              <a:t>=</a:t>
            </a:r>
            <a:r>
              <a:rPr lang="en-US" altLang="zh-CN" sz="1200" b="0" i="0" kern="1200" dirty="0" err="1">
                <a:solidFill>
                  <a:schemeClr val="tx1"/>
                </a:solidFill>
                <a:effectLst/>
                <a:latin typeface="Arial" charset="0"/>
                <a:ea typeface="+mn-ea"/>
                <a:cs typeface="+mn-cs"/>
              </a:rPr>
              <a:t>Σ</a:t>
            </a:r>
            <a:r>
              <a:rPr lang="en-US" altLang="zh-CN" sz="1200" b="0" i="0" kern="1200" baseline="-25000" dirty="0" err="1">
                <a:solidFill>
                  <a:schemeClr val="tx1"/>
                </a:solidFill>
                <a:effectLst/>
                <a:latin typeface="Arial" charset="0"/>
                <a:ea typeface="+mn-ea"/>
                <a:cs typeface="+mn-cs"/>
              </a:rPr>
              <a:t>k∈N</a:t>
            </a:r>
            <a:r>
              <a:rPr lang="en-US" altLang="zh-CN" sz="1200" b="0" i="0" kern="1200" baseline="-25000" dirty="0">
                <a:solidFill>
                  <a:schemeClr val="tx1"/>
                </a:solidFill>
                <a:effectLst/>
                <a:latin typeface="Arial" charset="0"/>
                <a:ea typeface="+mn-ea"/>
                <a:cs typeface="+mn-cs"/>
              </a:rPr>
              <a:t>(</a:t>
            </a:r>
            <a:r>
              <a:rPr lang="en-US" altLang="zh-CN" sz="1200" b="0" i="0" kern="1200" baseline="-25000" dirty="0" err="1">
                <a:solidFill>
                  <a:schemeClr val="tx1"/>
                </a:solidFill>
                <a:effectLst/>
                <a:latin typeface="Arial" charset="0"/>
                <a:ea typeface="+mn-ea"/>
                <a:cs typeface="+mn-cs"/>
              </a:rPr>
              <a:t>i</a:t>
            </a:r>
            <a:r>
              <a:rPr lang="en-US" altLang="zh-CN" sz="1200" b="0" i="0" kern="1200" baseline="-250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 </a:t>
            </a:r>
            <a:r>
              <a:rPr lang="en-US" altLang="zh-CN" sz="1200" b="0" i="0" kern="1200" dirty="0" err="1">
                <a:solidFill>
                  <a:schemeClr val="tx1"/>
                </a:solidFill>
                <a:effectLst/>
                <a:latin typeface="Arial" charset="0"/>
                <a:ea typeface="+mn-ea"/>
                <a:cs typeface="+mn-cs"/>
              </a:rPr>
              <a:t>w</a:t>
            </a:r>
            <a:r>
              <a:rPr lang="en-US" altLang="zh-CN" sz="1200" b="0" i="0" kern="1200" baseline="-25000" dirty="0" err="1">
                <a:solidFill>
                  <a:schemeClr val="tx1"/>
                </a:solidFill>
                <a:effectLst/>
                <a:latin typeface="Arial" charset="0"/>
                <a:ea typeface="+mn-ea"/>
                <a:cs typeface="+mn-cs"/>
              </a:rPr>
              <a:t>ik</a:t>
            </a:r>
            <a:r>
              <a:rPr lang="zh-CN" altLang="en-US" sz="1200" b="0" i="0" kern="1200" dirty="0">
                <a:solidFill>
                  <a:schemeClr val="tx1"/>
                </a:solidFill>
                <a:effectLst/>
                <a:latin typeface="Arial"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61</a:t>
            </a:fld>
            <a:endParaRPr lang="en-US" altLang="zh-CN"/>
          </a:p>
        </p:txBody>
      </p:sp>
    </p:spTree>
    <p:extLst>
      <p:ext uri="{BB962C8B-B14F-4D97-AF65-F5344CB8AC3E}">
        <p14:creationId xmlns:p14="http://schemas.microsoft.com/office/powerpoint/2010/main" val="975151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因为网络中顶点的重要性不同，引入</a:t>
            </a:r>
            <a:r>
              <a:rPr lang="en-US" altLang="zh-CN" sz="1200" b="0" i="0" kern="1200" dirty="0" err="1">
                <a:solidFill>
                  <a:schemeClr val="tx1"/>
                </a:solidFill>
                <a:effectLst/>
                <a:latin typeface="Arial" charset="0"/>
                <a:ea typeface="+mn-ea"/>
                <a:cs typeface="+mn-cs"/>
              </a:rPr>
              <a:t>λ</a:t>
            </a:r>
            <a:r>
              <a:rPr lang="en-US" altLang="zh-CN" sz="1200" b="0" i="0" kern="1200" baseline="-250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表示网络中顶点的重要程度。</a:t>
            </a:r>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为简单起见，将</a:t>
            </a:r>
            <a:r>
              <a:rPr lang="en-US" altLang="zh-CN" sz="1200" b="0" i="0" kern="1200" dirty="0" err="1">
                <a:solidFill>
                  <a:schemeClr val="tx1"/>
                </a:solidFill>
                <a:effectLst/>
                <a:latin typeface="Arial" charset="0"/>
                <a:ea typeface="+mn-ea"/>
                <a:cs typeface="+mn-cs"/>
              </a:rPr>
              <a:t>λ</a:t>
            </a:r>
            <a:r>
              <a:rPr lang="en-US" altLang="zh-CN" sz="1200" b="0" i="0" kern="1200" baseline="-250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设置为顶点</a:t>
            </a:r>
            <a:r>
              <a:rPr lang="en-US" altLang="zh-CN" sz="1200" b="0" i="0" kern="1200" dirty="0" err="1">
                <a:solidFill>
                  <a:schemeClr val="tx1"/>
                </a:solidFill>
                <a:effectLst/>
                <a:latin typeface="Arial" charset="0"/>
                <a:ea typeface="+mn-ea"/>
                <a:cs typeface="+mn-cs"/>
              </a:rPr>
              <a:t>i</a:t>
            </a:r>
            <a:r>
              <a:rPr lang="zh-CN" altLang="en-US" sz="1200" b="0" i="0" kern="1200" dirty="0">
                <a:solidFill>
                  <a:schemeClr val="tx1"/>
                </a:solidFill>
                <a:effectLst/>
                <a:latin typeface="Arial" charset="0"/>
                <a:ea typeface="+mn-ea"/>
                <a:cs typeface="+mn-cs"/>
              </a:rPr>
              <a:t>的度数，即</a:t>
            </a:r>
            <a:r>
              <a:rPr lang="en-US" altLang="zh-CN" sz="1200" b="0" i="0" kern="1200" dirty="0" err="1">
                <a:solidFill>
                  <a:schemeClr val="tx1"/>
                </a:solidFill>
                <a:effectLst/>
                <a:latin typeface="Arial" charset="0"/>
                <a:ea typeface="+mn-ea"/>
                <a:cs typeface="+mn-cs"/>
              </a:rPr>
              <a:t>λi</a:t>
            </a:r>
            <a:r>
              <a:rPr lang="en-US" altLang="zh-CN" sz="1200" b="0" i="0" kern="1200" dirty="0">
                <a:solidFill>
                  <a:schemeClr val="tx1"/>
                </a:solidFill>
                <a:effectLst/>
                <a:latin typeface="Arial" charset="0"/>
                <a:ea typeface="+mn-ea"/>
                <a:cs typeface="+mn-cs"/>
              </a:rPr>
              <a:t>= di</a:t>
            </a:r>
            <a:r>
              <a:rPr lang="zh-CN" altLang="en-US" sz="1200" b="0" i="0" kern="1200" dirty="0">
                <a:solidFill>
                  <a:schemeClr val="tx1"/>
                </a:solidFill>
                <a:effectLst/>
                <a:latin typeface="Arial"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62</a:t>
            </a:fld>
            <a:endParaRPr lang="en-US" altLang="zh-CN"/>
          </a:p>
        </p:txBody>
      </p:sp>
    </p:spTree>
    <p:extLst>
      <p:ext uri="{BB962C8B-B14F-4D97-AF65-F5344CB8AC3E}">
        <p14:creationId xmlns:p14="http://schemas.microsoft.com/office/powerpoint/2010/main" val="172016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4</a:t>
            </a:fld>
            <a:endParaRPr lang="en-US" altLang="zh-CN"/>
          </a:p>
        </p:txBody>
      </p:sp>
    </p:spTree>
    <p:extLst>
      <p:ext uri="{BB962C8B-B14F-4D97-AF65-F5344CB8AC3E}">
        <p14:creationId xmlns:p14="http://schemas.microsoft.com/office/powerpoint/2010/main" val="366474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介观结构</a:t>
            </a:r>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68</a:t>
            </a:fld>
            <a:endParaRPr lang="en-US" altLang="zh-CN"/>
          </a:p>
        </p:txBody>
      </p:sp>
    </p:spTree>
    <p:extLst>
      <p:ext uri="{BB962C8B-B14F-4D97-AF65-F5344CB8AC3E}">
        <p14:creationId xmlns:p14="http://schemas.microsoft.com/office/powerpoint/2010/main" val="1034753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利用节点表示和社区结构之间的一致关系（</a:t>
            </a:r>
            <a:r>
              <a:rPr lang="en-US" altLang="zh-CN" sz="1200" b="0" i="0" kern="1200" dirty="0">
                <a:solidFill>
                  <a:schemeClr val="tx1"/>
                </a:solidFill>
                <a:effectLst/>
                <a:latin typeface="Arial" charset="0"/>
                <a:ea typeface="+mn-ea"/>
                <a:cs typeface="+mn-cs"/>
              </a:rPr>
              <a:t>consensus relationship</a:t>
            </a:r>
            <a:r>
              <a:rPr lang="zh-CN" altLang="en-US" sz="1200" b="0" i="0" kern="1200" dirty="0">
                <a:solidFill>
                  <a:schemeClr val="tx1"/>
                </a:solidFill>
                <a:effectLst/>
                <a:latin typeface="Arial" charset="0"/>
                <a:ea typeface="+mn-ea"/>
                <a:cs typeface="+mn-cs"/>
              </a:rPr>
              <a:t>）， 联合优化基于非负矩阵分解的表示学习模型和基于模块化的社区发现模型， 这样就可以在节点表示中同时保存了</a:t>
            </a:r>
            <a:r>
              <a:rPr lang="zh-CN" altLang="en-US" sz="1200" b="1" i="0" kern="1200" dirty="0">
                <a:solidFill>
                  <a:schemeClr val="tx1"/>
                </a:solidFill>
                <a:effectLst/>
                <a:latin typeface="Arial" charset="0"/>
                <a:ea typeface="+mn-ea"/>
                <a:cs typeface="+mn-cs"/>
              </a:rPr>
              <a:t>微观网络结构</a:t>
            </a:r>
            <a:r>
              <a:rPr lang="zh-CN" altLang="en-US" sz="1200" b="0" i="0" kern="1200" dirty="0">
                <a:solidFill>
                  <a:schemeClr val="tx1"/>
                </a:solidFill>
                <a:effectLst/>
                <a:latin typeface="Arial" charset="0"/>
                <a:ea typeface="+mn-ea"/>
                <a:cs typeface="+mn-cs"/>
              </a:rPr>
              <a:t>和</a:t>
            </a:r>
            <a:r>
              <a:rPr lang="zh-CN" altLang="en-US" sz="1200" b="1" i="0" kern="1200" dirty="0">
                <a:solidFill>
                  <a:schemeClr val="tx1"/>
                </a:solidFill>
                <a:effectLst/>
                <a:latin typeface="Arial" charset="0"/>
                <a:ea typeface="+mn-ea"/>
                <a:cs typeface="+mn-cs"/>
              </a:rPr>
              <a:t>介观社区结构</a:t>
            </a:r>
            <a:r>
              <a:rPr lang="zh-CN" altLang="en-US" sz="1200" b="0" i="0" kern="1200" dirty="0">
                <a:solidFill>
                  <a:schemeClr val="tx1"/>
                </a:solidFill>
                <a:effectLst/>
                <a:latin typeface="Arial" charset="0"/>
                <a:ea typeface="+mn-ea"/>
                <a:cs typeface="+mn-cs"/>
              </a:rPr>
              <a:t>。</a:t>
            </a:r>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具体来说，对于微观结构（节点对相似性），本文使用矩阵分解来融合节点的一节相似性和二阶相似性；对于介观社区结构，通过模块度约束项来检测社区。因此，上面的两项可以通过节点的表示和基于辅助社区表示矩阵社区结构之间的一致关系来联合优化。同时，本文给出了乘法更新策略，保证了再推导参数的时候的正确性和收敛性。</a:t>
            </a:r>
            <a:endParaRPr lang="en-US" altLang="zh-CN" sz="1200" b="0" i="0" kern="1200" dirty="0">
              <a:solidFill>
                <a:schemeClr val="tx1"/>
              </a:solidFill>
              <a:effectLst/>
              <a:latin typeface="Arial" charset="0"/>
              <a:ea typeface="+mn-ea"/>
              <a:cs typeface="+mn-cs"/>
            </a:endParaRPr>
          </a:p>
          <a:p>
            <a:endParaRPr lang="en-US" altLang="zh-CN" sz="1200" b="0" i="0" kern="1200" dirty="0">
              <a:solidFill>
                <a:schemeClr val="tx1"/>
              </a:solidFill>
              <a:effectLst/>
              <a:latin typeface="Arial" charset="0"/>
              <a:ea typeface="+mn-ea"/>
              <a:cs typeface="+mn-cs"/>
            </a:endParaRPr>
          </a:p>
          <a:p>
            <a:r>
              <a:rPr lang="zh-CN" altLang="en-US" sz="1200" b="0" i="0" kern="1200" dirty="0">
                <a:solidFill>
                  <a:schemeClr val="tx1"/>
                </a:solidFill>
                <a:effectLst/>
                <a:latin typeface="Arial" charset="0"/>
                <a:ea typeface="+mn-ea"/>
                <a:cs typeface="+mn-cs"/>
              </a:rPr>
              <a:t>其中</a:t>
            </a:r>
            <a:r>
              <a:rPr lang="en-US" altLang="zh-CN" sz="1200" b="0" i="0" u="none" strike="noStrike" kern="1200" dirty="0" err="1">
                <a:solidFill>
                  <a:schemeClr val="tx1"/>
                </a:solidFill>
                <a:effectLst/>
                <a:latin typeface="Arial" charset="0"/>
                <a:ea typeface="+mn-ea"/>
                <a:cs typeface="+mn-cs"/>
              </a:rPr>
              <a:t>tr</a:t>
            </a:r>
            <a:r>
              <a:rPr lang="en-US" altLang="zh-CN" sz="1200" b="0" i="0" u="none" strike="noStrike" kern="1200" dirty="0">
                <a:solidFill>
                  <a:schemeClr val="tx1"/>
                </a:solidFill>
                <a:effectLst/>
                <a:latin typeface="Arial" charset="0"/>
                <a:ea typeface="+mn-ea"/>
                <a:cs typeface="+mn-cs"/>
              </a:rPr>
              <a:t>()</a:t>
            </a:r>
            <a:r>
              <a:rPr lang="en-US" altLang="zh-CN" sz="1200" b="0" i="0" u="none" strike="noStrike" kern="1200" dirty="0" err="1">
                <a:solidFill>
                  <a:schemeClr val="tx1"/>
                </a:solidFill>
                <a:effectLst/>
                <a:latin typeface="Arial" charset="0"/>
                <a:ea typeface="+mn-ea"/>
                <a:cs typeface="+mn-cs"/>
              </a:rPr>
              <a:t>tr</a:t>
            </a:r>
            <a:r>
              <a:rPr lang="en-US" altLang="zh-CN" sz="1200" b="0" i="0" u="none" strike="noStrike"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表示矩阵的迹（主对角线元素和），</a:t>
            </a:r>
            <a:r>
              <a:rPr lang="en-US" altLang="zh-CN" sz="1200" b="0" i="0" u="none" strike="noStrike" kern="1200" dirty="0">
                <a:solidFill>
                  <a:schemeClr val="tx1"/>
                </a:solidFill>
                <a:effectLst/>
                <a:latin typeface="Arial" charset="0"/>
                <a:ea typeface="+mn-ea"/>
                <a:cs typeface="+mn-cs"/>
              </a:rPr>
              <a:t>HH</a:t>
            </a:r>
            <a:r>
              <a:rPr lang="zh-CN" altLang="en-US" sz="1200" b="0" i="0" kern="1200" dirty="0">
                <a:solidFill>
                  <a:schemeClr val="tx1"/>
                </a:solidFill>
                <a:effectLst/>
                <a:latin typeface="Arial" charset="0"/>
                <a:ea typeface="+mn-ea"/>
                <a:cs typeface="+mn-cs"/>
              </a:rPr>
              <a:t>是社区成员指标器，</a:t>
            </a:r>
            <a:r>
              <a:rPr lang="en-US" altLang="zh-CN" sz="1200" b="0" i="0" u="none" strike="noStrike" kern="1200" dirty="0">
                <a:solidFill>
                  <a:schemeClr val="tx1"/>
                </a:solidFill>
                <a:effectLst/>
                <a:latin typeface="Arial" charset="0"/>
                <a:ea typeface="+mn-ea"/>
                <a:cs typeface="+mn-cs"/>
              </a:rPr>
              <a:t>H</a:t>
            </a:r>
            <a:r>
              <a:rPr lang="zh-CN" altLang="en-US" sz="1200" b="0" i="0" u="none" strike="noStrike" kern="1200" dirty="0">
                <a:solidFill>
                  <a:schemeClr val="tx1"/>
                </a:solidFill>
                <a:effectLst/>
                <a:latin typeface="Arial" charset="0"/>
                <a:ea typeface="+mn-ea"/>
                <a:cs typeface="+mn-cs"/>
              </a:rPr>
              <a:t>∈</a:t>
            </a:r>
            <a:r>
              <a:rPr lang="en-US" altLang="zh-CN" sz="1200" b="0" i="0" u="none" strike="noStrike" kern="1200" dirty="0" err="1">
                <a:solidFill>
                  <a:schemeClr val="tx1"/>
                </a:solidFill>
                <a:effectLst/>
                <a:latin typeface="Arial" charset="0"/>
                <a:ea typeface="+mn-ea"/>
                <a:cs typeface="+mn-cs"/>
              </a:rPr>
              <a:t>Rn×kH∈Rn×k</a:t>
            </a:r>
            <a:r>
              <a:rPr lang="zh-CN" altLang="en-US" sz="1200" b="0" i="0" kern="1200" dirty="0">
                <a:solidFill>
                  <a:schemeClr val="tx1"/>
                </a:solidFill>
                <a:effectLst/>
                <a:latin typeface="Arial" charset="0"/>
                <a:ea typeface="+mn-ea"/>
                <a:cs typeface="+mn-cs"/>
              </a:rPr>
              <a:t>，每行表示一个节点所属社区的</a:t>
            </a:r>
            <a:r>
              <a:rPr lang="en-US" altLang="zh-CN" sz="1200" b="0" i="0" kern="1200" dirty="0">
                <a:solidFill>
                  <a:schemeClr val="tx1"/>
                </a:solidFill>
                <a:effectLst/>
                <a:latin typeface="Arial" charset="0"/>
                <a:ea typeface="+mn-ea"/>
                <a:cs typeface="+mn-cs"/>
              </a:rPr>
              <a:t>one-hot</a:t>
            </a:r>
            <a:r>
              <a:rPr lang="zh-CN" altLang="en-US" sz="1200" b="0" i="0" kern="1200" dirty="0">
                <a:solidFill>
                  <a:schemeClr val="tx1"/>
                </a:solidFill>
                <a:effectLst/>
                <a:latin typeface="Arial" charset="0"/>
                <a:ea typeface="+mn-ea"/>
                <a:cs typeface="+mn-cs"/>
              </a:rPr>
              <a:t>编码。</a:t>
            </a:r>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69</a:t>
            </a:fld>
            <a:endParaRPr lang="en-US" altLang="zh-CN"/>
          </a:p>
        </p:txBody>
      </p:sp>
    </p:spTree>
    <p:extLst>
      <p:ext uri="{BB962C8B-B14F-4D97-AF65-F5344CB8AC3E}">
        <p14:creationId xmlns:p14="http://schemas.microsoft.com/office/powerpoint/2010/main" val="3603383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数据集中节点个数在几千个左右</a:t>
            </a:r>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70</a:t>
            </a:fld>
            <a:endParaRPr lang="en-US" altLang="zh-CN"/>
          </a:p>
        </p:txBody>
      </p:sp>
    </p:spTree>
    <p:extLst>
      <p:ext uri="{BB962C8B-B14F-4D97-AF65-F5344CB8AC3E}">
        <p14:creationId xmlns:p14="http://schemas.microsoft.com/office/powerpoint/2010/main" val="384945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76</a:t>
            </a:fld>
            <a:endParaRPr lang="en-US" altLang="zh-CN"/>
          </a:p>
        </p:txBody>
      </p:sp>
    </p:spTree>
    <p:extLst>
      <p:ext uri="{BB962C8B-B14F-4D97-AF65-F5344CB8AC3E}">
        <p14:creationId xmlns:p14="http://schemas.microsoft.com/office/powerpoint/2010/main" val="3373692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classification phase, we use the one-vs-rest logistic regression model in the </a:t>
            </a:r>
            <a:r>
              <a:rPr lang="en-US" altLang="zh-CN" dirty="0" err="1"/>
              <a:t>LibLinear</a:t>
            </a:r>
            <a:r>
              <a:rPr lang="en-US" altLang="zh-CN" dirty="0"/>
              <a:t> package.</a:t>
            </a:r>
            <a:endParaRPr lang="zh-CN" altLang="en-US" dirty="0"/>
          </a:p>
        </p:txBody>
      </p:sp>
      <p:sp>
        <p:nvSpPr>
          <p:cNvPr id="4" name="灯片编号占位符 3"/>
          <p:cNvSpPr>
            <a:spLocks noGrp="1"/>
          </p:cNvSpPr>
          <p:nvPr>
            <p:ph type="sldNum" sz="quarter" idx="5"/>
          </p:nvPr>
        </p:nvSpPr>
        <p:spPr/>
        <p:txBody>
          <a:bodyPr/>
          <a:lstStyle/>
          <a:p>
            <a:pPr>
              <a:defRPr/>
            </a:pPr>
            <a:fld id="{B3555ADC-EA30-4CB6-A27A-C7945BD79685}" type="slidenum">
              <a:rPr lang="zh-CN" altLang="en-US" smtClean="0"/>
              <a:pPr>
                <a:defRPr/>
              </a:pPr>
              <a:t>81</a:t>
            </a:fld>
            <a:endParaRPr lang="en-US" altLang="zh-CN"/>
          </a:p>
        </p:txBody>
      </p:sp>
    </p:spTree>
    <p:extLst>
      <p:ext uri="{BB962C8B-B14F-4D97-AF65-F5344CB8AC3E}">
        <p14:creationId xmlns:p14="http://schemas.microsoft.com/office/powerpoint/2010/main" val="809592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87</a:t>
            </a:fld>
            <a:endParaRPr lang="en-US" altLang="zh-CN"/>
          </a:p>
        </p:txBody>
      </p:sp>
    </p:spTree>
    <p:extLst>
      <p:ext uri="{BB962C8B-B14F-4D97-AF65-F5344CB8AC3E}">
        <p14:creationId xmlns:p14="http://schemas.microsoft.com/office/powerpoint/2010/main" val="2578978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88</a:t>
            </a:fld>
            <a:endParaRPr lang="en-US" altLang="zh-CN"/>
          </a:p>
        </p:txBody>
      </p:sp>
    </p:spTree>
    <p:extLst>
      <p:ext uri="{BB962C8B-B14F-4D97-AF65-F5344CB8AC3E}">
        <p14:creationId xmlns:p14="http://schemas.microsoft.com/office/powerpoint/2010/main" val="1659978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图谱卷积，在傅里叶域进行卷积变换，有相关理论支持</a:t>
            </a:r>
            <a:endParaRPr lang="en-US" altLang="zh-CN" dirty="0"/>
          </a:p>
          <a:p>
            <a:r>
              <a:rPr lang="zh-CN" altLang="en-US" dirty="0"/>
              <a:t>空间域卷积，直接在图上进行卷积，更像是一种</a:t>
            </a:r>
            <a:r>
              <a:rPr lang="en-US" altLang="zh-CN" dirty="0"/>
              <a:t>trick</a:t>
            </a:r>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89</a:t>
            </a:fld>
            <a:endParaRPr lang="en-US" altLang="zh-CN"/>
          </a:p>
        </p:txBody>
      </p:sp>
    </p:spTree>
    <p:extLst>
      <p:ext uri="{BB962C8B-B14F-4D97-AF65-F5344CB8AC3E}">
        <p14:creationId xmlns:p14="http://schemas.microsoft.com/office/powerpoint/2010/main" val="754751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Feature engineering, which usually involves domain experts to manually design specific features, is labor-intensive and time consuming.</a:t>
            </a:r>
            <a:endParaRPr lang="zh-CN" altLang="en-US" dirty="0"/>
          </a:p>
        </p:txBody>
      </p:sp>
      <p:sp>
        <p:nvSpPr>
          <p:cNvPr id="4" name="灯片编号占位符 3"/>
          <p:cNvSpPr>
            <a:spLocks noGrp="1"/>
          </p:cNvSpPr>
          <p:nvPr>
            <p:ph type="sldNum" sz="quarter" idx="10"/>
          </p:nvPr>
        </p:nvSpPr>
        <p:spPr/>
        <p:txBody>
          <a:bodyPr/>
          <a:lstStyle/>
          <a:p>
            <a:pPr>
              <a:defRPr/>
            </a:pPr>
            <a:fld id="{B3555ADC-EA30-4CB6-A27A-C7945BD79685}" type="slidenum">
              <a:rPr lang="zh-CN" altLang="en-US" smtClean="0"/>
              <a:pPr>
                <a:defRPr/>
              </a:pPr>
              <a:t>18</a:t>
            </a:fld>
            <a:endParaRPr lang="en-US" altLang="zh-CN"/>
          </a:p>
        </p:txBody>
      </p:sp>
    </p:spTree>
    <p:extLst>
      <p:ext uri="{BB962C8B-B14F-4D97-AF65-F5344CB8AC3E}">
        <p14:creationId xmlns:p14="http://schemas.microsoft.com/office/powerpoint/2010/main" val="73338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In order to do that, we set two goals</a:t>
            </a:r>
            <a:r>
              <a:rPr lang="en-US" altLang="zh-CN" baseline="0" dirty="0"/>
              <a:t> for network embedding. The first one, is to reconstruct the original network in the embedding space, and the second one, is to support network inference in the embedding space. So we investigated network embedding methods to realize these two goals.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716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601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286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24</a:t>
            </a:fld>
            <a:endParaRPr lang="en-US"/>
          </a:p>
        </p:txBody>
      </p:sp>
    </p:spTree>
    <p:extLst>
      <p:ext uri="{BB962C8B-B14F-4D97-AF65-F5344CB8AC3E}">
        <p14:creationId xmlns:p14="http://schemas.microsoft.com/office/powerpoint/2010/main" val="191067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25</a:t>
            </a:fld>
            <a:endParaRPr lang="en-US"/>
          </a:p>
        </p:txBody>
      </p:sp>
    </p:spTree>
    <p:extLst>
      <p:ext uri="{BB962C8B-B14F-4D97-AF65-F5344CB8AC3E}">
        <p14:creationId xmlns:p14="http://schemas.microsoft.com/office/powerpoint/2010/main" val="1197925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26</a:t>
            </a:fld>
            <a:endParaRPr lang="en-US"/>
          </a:p>
        </p:txBody>
      </p:sp>
    </p:spTree>
    <p:extLst>
      <p:ext uri="{BB962C8B-B14F-4D97-AF65-F5344CB8AC3E}">
        <p14:creationId xmlns:p14="http://schemas.microsoft.com/office/powerpoint/2010/main" val="143485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914400 h 1000"/>
              <a:gd name="T2" fmla="*/ 0 w 1000"/>
              <a:gd name="T3" fmla="*/ 0 h 1000"/>
              <a:gd name="T4" fmla="*/ 79248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4"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54275"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5"/>
          <p:cNvSpPr>
            <a:spLocks noGrp="1" noChangeArrowheads="1"/>
          </p:cNvSpPr>
          <p:nvPr>
            <p:ph type="ftr" sz="quarter" idx="10"/>
          </p:nvPr>
        </p:nvSpPr>
        <p:spPr>
          <a:xfrm>
            <a:off x="685800" y="6243638"/>
            <a:ext cx="5334000" cy="457200"/>
          </a:xfrm>
        </p:spPr>
        <p:txBody>
          <a:bodyPr/>
          <a:lstStyle>
            <a:lvl1pPr algn="ctr">
              <a:defRPr/>
            </a:lvl1pPr>
          </a:lstStyle>
          <a:p>
            <a:pPr>
              <a:defRPr/>
            </a:pPr>
            <a:endParaRPr lang="en-US" altLang="en-US"/>
          </a:p>
        </p:txBody>
      </p:sp>
      <p:sp>
        <p:nvSpPr>
          <p:cNvPr id="7" name="Rectangle 6"/>
          <p:cNvSpPr>
            <a:spLocks noGrp="1" noChangeArrowheads="1"/>
          </p:cNvSpPr>
          <p:nvPr>
            <p:ph type="sldNum" sz="quarter" idx="11"/>
          </p:nvPr>
        </p:nvSpPr>
        <p:spPr/>
        <p:txBody>
          <a:bodyPr/>
          <a:lstStyle>
            <a:lvl1pPr>
              <a:defRPr/>
            </a:lvl1pPr>
          </a:lstStyle>
          <a:p>
            <a:pPr>
              <a:defRPr/>
            </a:pPr>
            <a:fld id="{2B0321C0-5AAB-4AA9-81BF-4D8A82723529}" type="slidenum">
              <a:rPr lang="en-US" altLang="en-US"/>
              <a:pPr>
                <a:defRPr/>
              </a:pPr>
              <a:t>‹#›</a:t>
            </a:fld>
            <a:endParaRPr lang="en-US" altLang="en-US"/>
          </a:p>
        </p:txBody>
      </p:sp>
    </p:spTree>
    <p:extLst>
      <p:ext uri="{BB962C8B-B14F-4D97-AF65-F5344CB8AC3E}">
        <p14:creationId xmlns:p14="http://schemas.microsoft.com/office/powerpoint/2010/main" val="220182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fld id="{D1B72880-1444-474B-98F9-32B9AE2A28E3}" type="slidenum">
              <a:rPr lang="en-US" altLang="en-US"/>
              <a:pPr>
                <a:defRPr/>
              </a:pPr>
              <a:t>‹#›</a:t>
            </a:fld>
            <a:endParaRPr lang="en-US" altLang="en-US"/>
          </a:p>
        </p:txBody>
      </p:sp>
    </p:spTree>
    <p:extLst>
      <p:ext uri="{BB962C8B-B14F-4D97-AF65-F5344CB8AC3E}">
        <p14:creationId xmlns:p14="http://schemas.microsoft.com/office/powerpoint/2010/main" val="334510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fld id="{10124850-682A-4DEB-AC2D-0730B0B73DD0}" type="slidenum">
              <a:rPr lang="en-US" altLang="en-US"/>
              <a:pPr>
                <a:defRPr/>
              </a:pPr>
              <a:t>‹#›</a:t>
            </a:fld>
            <a:endParaRPr lang="en-US" altLang="en-US"/>
          </a:p>
        </p:txBody>
      </p:sp>
    </p:spTree>
    <p:extLst>
      <p:ext uri="{BB962C8B-B14F-4D97-AF65-F5344CB8AC3E}">
        <p14:creationId xmlns:p14="http://schemas.microsoft.com/office/powerpoint/2010/main" val="3600234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a:ln/>
        </p:spPr>
        <p:txBody>
          <a:bodyPr/>
          <a:lstStyle>
            <a:lvl1pPr>
              <a:defRPr/>
            </a:lvl1pPr>
          </a:lstStyle>
          <a:p>
            <a:pPr>
              <a:defRPr/>
            </a:pPr>
            <a:fld id="{E18AB7CC-0703-4E74-8F91-4511A08C6488}" type="slidenum">
              <a:rPr lang="en-US" altLang="en-US"/>
              <a:pPr>
                <a:defRPr/>
              </a:pPr>
              <a:t>‹#›</a:t>
            </a:fld>
            <a:endParaRPr lang="en-US" altLang="en-US"/>
          </a:p>
        </p:txBody>
      </p:sp>
    </p:spTree>
    <p:extLst>
      <p:ext uri="{BB962C8B-B14F-4D97-AF65-F5344CB8AC3E}">
        <p14:creationId xmlns:p14="http://schemas.microsoft.com/office/powerpoint/2010/main" val="90873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1"/>
          </p:nvPr>
        </p:nvSpPr>
        <p:spPr>
          <a:ln/>
        </p:spPr>
        <p:txBody>
          <a:bodyPr/>
          <a:lstStyle>
            <a:lvl1pPr>
              <a:defRPr/>
            </a:lvl1pPr>
          </a:lstStyle>
          <a:p>
            <a:pPr>
              <a:defRPr/>
            </a:pPr>
            <a:fld id="{BFF17919-7972-496A-903A-E316825742A9}" type="slidenum">
              <a:rPr lang="en-US" altLang="en-US"/>
              <a:pPr>
                <a:defRPr/>
              </a:pPr>
              <a:t>‹#›</a:t>
            </a:fld>
            <a:endParaRPr lang="en-US" altLang="en-US"/>
          </a:p>
        </p:txBody>
      </p:sp>
    </p:spTree>
    <p:extLst>
      <p:ext uri="{BB962C8B-B14F-4D97-AF65-F5344CB8AC3E}">
        <p14:creationId xmlns:p14="http://schemas.microsoft.com/office/powerpoint/2010/main" val="14512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fld id="{BA97F3CF-01C1-4227-AE46-129B5BCA713D}" type="slidenum">
              <a:rPr lang="en-US" altLang="en-US"/>
              <a:pPr>
                <a:defRPr/>
              </a:pPr>
              <a:t>‹#›</a:t>
            </a:fld>
            <a:endParaRPr lang="en-US" altLang="en-US"/>
          </a:p>
        </p:txBody>
      </p:sp>
    </p:spTree>
    <p:extLst>
      <p:ext uri="{BB962C8B-B14F-4D97-AF65-F5344CB8AC3E}">
        <p14:creationId xmlns:p14="http://schemas.microsoft.com/office/powerpoint/2010/main" val="36870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1"/>
          </p:nvPr>
        </p:nvSpPr>
        <p:spPr>
          <a:ln/>
        </p:spPr>
        <p:txBody>
          <a:bodyPr/>
          <a:lstStyle>
            <a:lvl1pPr>
              <a:defRPr/>
            </a:lvl1pPr>
          </a:lstStyle>
          <a:p>
            <a:pPr>
              <a:defRPr/>
            </a:pPr>
            <a:fld id="{8C563A3E-8BFE-4ADE-A7BC-C9752456B52F}" type="slidenum">
              <a:rPr lang="en-US" altLang="en-US"/>
              <a:pPr>
                <a:defRPr/>
              </a:pPr>
              <a:t>‹#›</a:t>
            </a:fld>
            <a:endParaRPr lang="en-US" altLang="en-US"/>
          </a:p>
        </p:txBody>
      </p:sp>
    </p:spTree>
    <p:extLst>
      <p:ext uri="{BB962C8B-B14F-4D97-AF65-F5344CB8AC3E}">
        <p14:creationId xmlns:p14="http://schemas.microsoft.com/office/powerpoint/2010/main" val="398183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a:ln/>
        </p:spPr>
        <p:txBody>
          <a:bodyPr/>
          <a:lstStyle>
            <a:lvl1pPr>
              <a:defRPr/>
            </a:lvl1pPr>
          </a:lstStyle>
          <a:p>
            <a:pPr>
              <a:defRPr/>
            </a:pPr>
            <a:fld id="{A4372E17-C2CE-4F98-9DC0-2FA255CBAE6D}" type="slidenum">
              <a:rPr lang="en-US" altLang="en-US"/>
              <a:pPr>
                <a:defRPr/>
              </a:pPr>
              <a:t>‹#›</a:t>
            </a:fld>
            <a:endParaRPr lang="en-US" altLang="en-US"/>
          </a:p>
        </p:txBody>
      </p:sp>
    </p:spTree>
    <p:extLst>
      <p:ext uri="{BB962C8B-B14F-4D97-AF65-F5344CB8AC3E}">
        <p14:creationId xmlns:p14="http://schemas.microsoft.com/office/powerpoint/2010/main" val="360022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1"/>
          </p:nvPr>
        </p:nvSpPr>
        <p:spPr>
          <a:ln/>
        </p:spPr>
        <p:txBody>
          <a:bodyPr/>
          <a:lstStyle>
            <a:lvl1pPr>
              <a:defRPr/>
            </a:lvl1pPr>
          </a:lstStyle>
          <a:p>
            <a:pPr>
              <a:defRPr/>
            </a:pPr>
            <a:fld id="{01C8EF18-3232-44F5-862F-610D3D297BC7}" type="slidenum">
              <a:rPr lang="en-US" altLang="en-US"/>
              <a:pPr>
                <a:defRPr/>
              </a:pPr>
              <a:t>‹#›</a:t>
            </a:fld>
            <a:endParaRPr lang="en-US" altLang="en-US"/>
          </a:p>
        </p:txBody>
      </p:sp>
    </p:spTree>
    <p:extLst>
      <p:ext uri="{BB962C8B-B14F-4D97-AF65-F5344CB8AC3E}">
        <p14:creationId xmlns:p14="http://schemas.microsoft.com/office/powerpoint/2010/main" val="3229139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1"/>
          </p:nvPr>
        </p:nvSpPr>
        <p:spPr>
          <a:ln/>
        </p:spPr>
        <p:txBody>
          <a:bodyPr/>
          <a:lstStyle>
            <a:lvl1pPr>
              <a:defRPr/>
            </a:lvl1pPr>
          </a:lstStyle>
          <a:p>
            <a:pPr>
              <a:defRPr/>
            </a:pPr>
            <a:fld id="{EF41E95B-8AC8-4CFE-A9B4-675E8B7CA529}" type="slidenum">
              <a:rPr lang="en-US" altLang="en-US"/>
              <a:pPr>
                <a:defRPr/>
              </a:pPr>
              <a:t>‹#›</a:t>
            </a:fld>
            <a:endParaRPr lang="en-US" altLang="en-US"/>
          </a:p>
        </p:txBody>
      </p:sp>
    </p:spTree>
    <p:extLst>
      <p:ext uri="{BB962C8B-B14F-4D97-AF65-F5344CB8AC3E}">
        <p14:creationId xmlns:p14="http://schemas.microsoft.com/office/powerpoint/2010/main" val="109863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6"/>
          <p:cNvSpPr>
            <a:spLocks noGrp="1" noChangeArrowheads="1"/>
          </p:cNvSpPr>
          <p:nvPr>
            <p:ph type="sldNum" sz="quarter" idx="11"/>
          </p:nvPr>
        </p:nvSpPr>
        <p:spPr>
          <a:ln/>
        </p:spPr>
        <p:txBody>
          <a:bodyPr/>
          <a:lstStyle>
            <a:lvl1pPr>
              <a:defRPr/>
            </a:lvl1pPr>
          </a:lstStyle>
          <a:p>
            <a:pPr>
              <a:defRPr/>
            </a:pPr>
            <a:fld id="{52900F0C-2B38-4B17-BD51-CCE8CE7EC6F3}" type="slidenum">
              <a:rPr lang="en-US" altLang="en-US"/>
              <a:pPr>
                <a:defRPr/>
              </a:pPr>
              <a:t>‹#›</a:t>
            </a:fld>
            <a:endParaRPr lang="en-US" altLang="en-US"/>
          </a:p>
        </p:txBody>
      </p:sp>
    </p:spTree>
    <p:extLst>
      <p:ext uri="{BB962C8B-B14F-4D97-AF65-F5344CB8AC3E}">
        <p14:creationId xmlns:p14="http://schemas.microsoft.com/office/powerpoint/2010/main" val="547730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a:ln/>
        </p:spPr>
        <p:txBody>
          <a:bodyPr/>
          <a:lstStyle>
            <a:lvl1pPr>
              <a:defRPr/>
            </a:lvl1pPr>
          </a:lstStyle>
          <a:p>
            <a:pPr>
              <a:defRPr/>
            </a:pPr>
            <a:fld id="{DCB94F36-CF18-4224-B1A0-B1C735E4118A}" type="slidenum">
              <a:rPr lang="en-US" altLang="en-US"/>
              <a:pPr>
                <a:defRPr/>
              </a:pPr>
              <a:t>‹#›</a:t>
            </a:fld>
            <a:endParaRPr lang="en-US" altLang="en-US"/>
          </a:p>
        </p:txBody>
      </p:sp>
    </p:spTree>
    <p:extLst>
      <p:ext uri="{BB962C8B-B14F-4D97-AF65-F5344CB8AC3E}">
        <p14:creationId xmlns:p14="http://schemas.microsoft.com/office/powerpoint/2010/main" val="277158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1"/>
          </p:nvPr>
        </p:nvSpPr>
        <p:spPr>
          <a:ln/>
        </p:spPr>
        <p:txBody>
          <a:bodyPr/>
          <a:lstStyle>
            <a:lvl1pPr>
              <a:defRPr/>
            </a:lvl1pPr>
          </a:lstStyle>
          <a:p>
            <a:pPr>
              <a:defRPr/>
            </a:pPr>
            <a:fld id="{73E91B34-D77E-4F7B-9CEA-FE64D950CD03}" type="slidenum">
              <a:rPr lang="en-US" altLang="en-US"/>
              <a:pPr>
                <a:defRPr/>
              </a:pPr>
              <a:t>‹#›</a:t>
            </a:fld>
            <a:endParaRPr lang="en-US" altLang="en-US"/>
          </a:p>
        </p:txBody>
      </p:sp>
    </p:spTree>
    <p:extLst>
      <p:ext uri="{BB962C8B-B14F-4D97-AF65-F5344CB8AC3E}">
        <p14:creationId xmlns:p14="http://schemas.microsoft.com/office/powerpoint/2010/main" val="319037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3253" name="Rectangle 5"/>
          <p:cNvSpPr>
            <a:spLocks noGrp="1" noChangeArrowheads="1"/>
          </p:cNvSpPr>
          <p:nvPr>
            <p:ph type="ftr" sz="quarter" idx="3"/>
          </p:nvPr>
        </p:nvSpPr>
        <p:spPr bwMode="auto">
          <a:xfrm>
            <a:off x="457200" y="6248400"/>
            <a:ext cx="5562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sz="1200">
                <a:latin typeface="+mj-lt"/>
              </a:defRPr>
            </a:lvl1pPr>
          </a:lstStyle>
          <a:p>
            <a:pPr>
              <a:defRPr/>
            </a:pPr>
            <a:endParaRPr lang="en-US" altLang="en-US"/>
          </a:p>
        </p:txBody>
      </p:sp>
      <p:sp>
        <p:nvSpPr>
          <p:cNvPr id="532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buClrTx/>
              <a:buSzTx/>
              <a:buFontTx/>
              <a:buNone/>
              <a:defRPr sz="1200">
                <a:latin typeface="Garamond" panose="02020404030301010803" pitchFamily="18" charset="0"/>
              </a:defRPr>
            </a:lvl1pPr>
          </a:lstStyle>
          <a:p>
            <a:pPr>
              <a:defRPr/>
            </a:pPr>
            <a:fld id="{25A34E94-0F25-4A77-B86B-BA820D036A30}" type="slidenum">
              <a:rPr lang="en-US" altLang="en-US"/>
              <a:pPr>
                <a:defRPr/>
              </a:pPr>
              <a:t>‹#›</a:t>
            </a:fld>
            <a:endParaRPr lang="en-US" altLang="en-US"/>
          </a:p>
        </p:txBody>
      </p:sp>
      <p:sp>
        <p:nvSpPr>
          <p:cNvPr id="1030"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820"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0"/>
          <p:cNvGrpSpPr>
            <a:grpSpLocks/>
          </p:cNvGrpSpPr>
          <p:nvPr/>
        </p:nvGrpSpPr>
        <p:grpSpPr bwMode="auto">
          <a:xfrm>
            <a:off x="-7938" y="-19050"/>
            <a:ext cx="9161463" cy="6869113"/>
            <a:chOff x="-7951" y="-19433"/>
            <a:chExt cx="9162000" cy="6869482"/>
          </a:xfrm>
        </p:grpSpPr>
        <p:sp>
          <p:nvSpPr>
            <p:cNvPr id="10" name="矩形 9"/>
            <p:cNvSpPr/>
            <p:nvPr/>
          </p:nvSpPr>
          <p:spPr>
            <a:xfrm>
              <a:off x="-7951" y="5660947"/>
              <a:ext cx="9162000" cy="1189102"/>
            </a:xfrm>
            <a:prstGeom prst="rect">
              <a:avLst/>
            </a:prstGeom>
            <a:solidFill>
              <a:srgbClr val="A0C1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3pPr>
              <a:lvl4pPr marL="16002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4pPr>
              <a:lvl5pPr marL="20574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9pPr>
            </a:lstStyle>
            <a:p>
              <a:pPr algn="ctr" eaLnBrk="1" hangingPunct="1">
                <a:defRPr/>
              </a:pPr>
              <a:endParaRPr lang="zh-CN" altLang="en-US">
                <a:solidFill>
                  <a:srgbClr val="FFFFFF"/>
                </a:solidFill>
                <a:ea typeface="宋体" panose="02010600030101010101" pitchFamily="2" charset="-122"/>
              </a:endParaRPr>
            </a:p>
          </p:txBody>
        </p:sp>
        <p:pic>
          <p:nvPicPr>
            <p:cNvPr id="5127" name="图片 3" descr="SM &amp; S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 y="-19433"/>
              <a:ext cx="9152364"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3" name="TextBox 5"/>
          <p:cNvSpPr txBox="1">
            <a:spLocks noChangeArrowheads="1"/>
          </p:cNvSpPr>
          <p:nvPr/>
        </p:nvSpPr>
        <p:spPr bwMode="auto">
          <a:xfrm>
            <a:off x="2035175" y="2420938"/>
            <a:ext cx="5473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r>
              <a:rPr lang="en-US" altLang="zh-CN" sz="3600" b="1">
                <a:solidFill>
                  <a:schemeClr val="bg1"/>
                </a:solidFill>
                <a:latin typeface="Arial Rounded MT Bold" panose="020F0704030504030204" pitchFamily="34" charset="0"/>
                <a:ea typeface="宋体" panose="02010600030101010101" pitchFamily="2" charset="-122"/>
              </a:rPr>
              <a:t>Social Network and </a:t>
            </a:r>
          </a:p>
          <a:p>
            <a:pPr algn="ctr" eaLnBrk="1" hangingPunct="1"/>
            <a:r>
              <a:rPr lang="en-US" altLang="zh-CN" sz="3600" b="1">
                <a:solidFill>
                  <a:schemeClr val="bg1"/>
                </a:solidFill>
                <a:latin typeface="Arial Rounded MT Bold" panose="020F0704030504030204" pitchFamily="34" charset="0"/>
                <a:ea typeface="宋体" panose="02010600030101010101" pitchFamily="2" charset="-122"/>
              </a:rPr>
              <a:t>Social Media Analysis</a:t>
            </a:r>
            <a:endParaRPr lang="zh-CN" altLang="en-US" sz="3600" b="1">
              <a:solidFill>
                <a:schemeClr val="bg1"/>
              </a:solidFill>
              <a:latin typeface="Arial Rounded MT Bold" panose="020F0704030504030204" pitchFamily="34" charset="0"/>
              <a:ea typeface="宋体" panose="02010600030101010101" pitchFamily="2" charset="-122"/>
            </a:endParaRPr>
          </a:p>
        </p:txBody>
      </p:sp>
      <p:sp>
        <p:nvSpPr>
          <p:cNvPr id="7" name="TextBox 6"/>
          <p:cNvSpPr txBox="1"/>
          <p:nvPr/>
        </p:nvSpPr>
        <p:spPr>
          <a:xfrm>
            <a:off x="3276601" y="6056313"/>
            <a:ext cx="5867400" cy="400050"/>
          </a:xfrm>
          <a:prstGeom prst="rect">
            <a:avLst/>
          </a:prstGeom>
          <a:noFill/>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3pPr>
            <a:lvl4pPr marL="16002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4pPr>
            <a:lvl5pPr marL="20574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9pPr>
          </a:lstStyle>
          <a:p>
            <a:pPr eaLnBrk="1" hangingPunct="1">
              <a:buNone/>
              <a:defRPr/>
            </a:pPr>
            <a:r>
              <a:rPr lang="en-US" altLang="zh-CN" sz="2000" b="1" dirty="0">
                <a:effectLst>
                  <a:outerShdw blurRad="38100" dist="38100" dir="2700000" algn="tl">
                    <a:srgbClr val="C0C0C0"/>
                  </a:outerShdw>
                </a:effectLst>
                <a:ea typeface="宋体" panose="02010600030101010101" pitchFamily="2" charset="-122"/>
              </a:rPr>
              <a:t>College of Computer Science and Engineering</a:t>
            </a:r>
            <a:endParaRPr lang="zh-CN" altLang="en-US" sz="2000" b="1" dirty="0">
              <a:effectLst>
                <a:outerShdw blurRad="38100" dist="38100" dir="2700000" algn="tl">
                  <a:srgbClr val="C0C0C0"/>
                </a:outerShdw>
              </a:effectLst>
              <a:ea typeface="宋体" panose="02010600030101010101" pitchFamily="2" charset="-122"/>
            </a:endParaRPr>
          </a:p>
        </p:txBody>
      </p:sp>
      <p:sp>
        <p:nvSpPr>
          <p:cNvPr id="8" name="TextBox 7"/>
          <p:cNvSpPr txBox="1"/>
          <p:nvPr/>
        </p:nvSpPr>
        <p:spPr>
          <a:xfrm>
            <a:off x="0" y="6056313"/>
            <a:ext cx="3671888" cy="400050"/>
          </a:xfrm>
          <a:prstGeom prst="rect">
            <a:avLst/>
          </a:prstGeom>
          <a:noFill/>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3pPr>
            <a:lvl4pPr marL="16002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4pPr>
            <a:lvl5pPr marL="2057400" indent="-2286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9pPr>
          </a:lstStyle>
          <a:p>
            <a:pPr eaLnBrk="1" hangingPunct="1">
              <a:buNone/>
              <a:defRPr/>
            </a:pPr>
            <a:r>
              <a:rPr lang="en-US" altLang="zh-CN" sz="2000" dirty="0">
                <a:solidFill>
                  <a:srgbClr val="004D26"/>
                </a:solidFill>
                <a:effectLst>
                  <a:outerShdw blurRad="38100" dist="38100" dir="2700000" algn="tl">
                    <a:srgbClr val="C0C0C0"/>
                  </a:outerShdw>
                </a:effectLst>
                <a:latin typeface="Arial Black" panose="020B0A04020102020204" pitchFamily="34" charset="0"/>
                <a:ea typeface="宋体" panose="02010600030101010101" pitchFamily="2" charset="-122"/>
              </a:rPr>
              <a:t>Wang </a:t>
            </a:r>
            <a:r>
              <a:rPr lang="en-US" altLang="zh-CN" sz="2000" dirty="0" err="1">
                <a:solidFill>
                  <a:srgbClr val="004D26"/>
                </a:solidFill>
                <a:effectLst>
                  <a:outerShdw blurRad="38100" dist="38100" dir="2700000" algn="tl">
                    <a:srgbClr val="C0C0C0"/>
                  </a:outerShdw>
                </a:effectLst>
                <a:latin typeface="Arial Black" panose="020B0A04020102020204" pitchFamily="34" charset="0"/>
                <a:ea typeface="宋体" panose="02010600030101010101" pitchFamily="2" charset="-122"/>
              </a:rPr>
              <a:t>Daling</a:t>
            </a:r>
            <a:r>
              <a:rPr lang="en-US" altLang="zh-CN" sz="2000" dirty="0">
                <a:solidFill>
                  <a:srgbClr val="004D26"/>
                </a:solidFill>
                <a:effectLst>
                  <a:outerShdw blurRad="38100" dist="38100" dir="2700000" algn="tl">
                    <a:srgbClr val="C0C0C0"/>
                  </a:outerShdw>
                </a:effectLst>
                <a:latin typeface="Arial Black" panose="020B0A04020102020204" pitchFamily="34" charset="0"/>
                <a:ea typeface="宋体" panose="02010600030101010101" pitchFamily="2" charset="-122"/>
              </a:rPr>
              <a:t>, Feng Shi</a:t>
            </a:r>
            <a:endParaRPr lang="zh-CN" altLang="en-US" sz="2000" dirty="0">
              <a:solidFill>
                <a:srgbClr val="004D26"/>
              </a:solidFill>
              <a:effectLst>
                <a:outerShdw blurRad="38100" dist="38100" dir="2700000" algn="tl">
                  <a:srgbClr val="C0C0C0"/>
                </a:outerShdw>
              </a:effectLst>
              <a:latin typeface="Arial Black" panose="020B0A040201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Data Mining on Social Network</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711655" y="1942323"/>
            <a:ext cx="8423275" cy="4428492"/>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Node classification</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Predict a type of a given node</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Link prediction</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Predict whether two nodes are linked</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Clustering/Community detection</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Identify densely linked clusters of nodes</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Similarity search</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How similar/relevant are two nodes?</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How similar are two (sub)networks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10</a:t>
            </a:fld>
            <a:endParaRPr lang="en-US" altLang="en-US" sz="1200">
              <a:latin typeface="Garamond" panose="02020404030301010803" pitchFamily="18" charset="0"/>
            </a:endParaRPr>
          </a:p>
        </p:txBody>
      </p:sp>
      <p:sp>
        <p:nvSpPr>
          <p:cNvPr id="2" name="横卷形 1"/>
          <p:cNvSpPr/>
          <p:nvPr/>
        </p:nvSpPr>
        <p:spPr bwMode="auto">
          <a:xfrm>
            <a:off x="539552" y="870490"/>
            <a:ext cx="7491421" cy="1147266"/>
          </a:xfrm>
          <a:prstGeom prst="horizontalScroll">
            <a:avLst>
              <a:gd name="adj" fmla="val 1448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spcBef>
                <a:spcPct val="20000"/>
              </a:spcBef>
              <a:buClr>
                <a:schemeClr val="accent1"/>
              </a:buClr>
              <a:buSzPct val="65000"/>
            </a:pPr>
            <a:r>
              <a:rPr lang="en-US" altLang="zh-CN" sz="2200" dirty="0">
                <a:latin typeface="Arial" charset="0"/>
              </a:rPr>
              <a:t>Many applications of social network are formulated as classical data mining tasks:</a:t>
            </a:r>
            <a:endParaRPr kumimoji="0" lang="zh-CN" alt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88592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Node Classification</a:t>
            </a:r>
          </a:p>
        </p:txBody>
      </p:sp>
      <p:pic>
        <p:nvPicPr>
          <p:cNvPr id="4" name="图片 3"/>
          <p:cNvPicPr>
            <a:picLocks noChangeAspect="1"/>
          </p:cNvPicPr>
          <p:nvPr/>
        </p:nvPicPr>
        <p:blipFill>
          <a:blip r:embed="rId2"/>
          <a:stretch>
            <a:fillRect/>
          </a:stretch>
        </p:blipFill>
        <p:spPr>
          <a:xfrm>
            <a:off x="329597" y="1814475"/>
            <a:ext cx="8454871" cy="2888410"/>
          </a:xfrm>
          <a:prstGeom prst="rect">
            <a:avLst/>
          </a:prstGeom>
        </p:spPr>
      </p:pic>
    </p:spTree>
    <p:extLst>
      <p:ext uri="{BB962C8B-B14F-4D97-AF65-F5344CB8AC3E}">
        <p14:creationId xmlns:p14="http://schemas.microsoft.com/office/powerpoint/2010/main" val="44976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Node Classification Example</a:t>
            </a:r>
          </a:p>
        </p:txBody>
      </p:sp>
      <p:pic>
        <p:nvPicPr>
          <p:cNvPr id="2" name="图片 1"/>
          <p:cNvPicPr>
            <a:picLocks noChangeAspect="1"/>
          </p:cNvPicPr>
          <p:nvPr/>
        </p:nvPicPr>
        <p:blipFill>
          <a:blip r:embed="rId2"/>
          <a:stretch>
            <a:fillRect/>
          </a:stretch>
        </p:blipFill>
        <p:spPr>
          <a:xfrm>
            <a:off x="1295636" y="1107128"/>
            <a:ext cx="6624736" cy="4932996"/>
          </a:xfrm>
          <a:prstGeom prst="rect">
            <a:avLst/>
          </a:prstGeom>
        </p:spPr>
      </p:pic>
    </p:spTree>
    <p:extLst>
      <p:ext uri="{BB962C8B-B14F-4D97-AF65-F5344CB8AC3E}">
        <p14:creationId xmlns:p14="http://schemas.microsoft.com/office/powerpoint/2010/main" val="356812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Node Classification Example</a:t>
            </a:r>
          </a:p>
        </p:txBody>
      </p:sp>
      <p:pic>
        <p:nvPicPr>
          <p:cNvPr id="3" name="图片 2"/>
          <p:cNvPicPr>
            <a:picLocks noChangeAspect="1"/>
          </p:cNvPicPr>
          <p:nvPr/>
        </p:nvPicPr>
        <p:blipFill>
          <a:blip r:embed="rId2"/>
          <a:stretch>
            <a:fillRect/>
          </a:stretch>
        </p:blipFill>
        <p:spPr>
          <a:xfrm>
            <a:off x="277456" y="1340768"/>
            <a:ext cx="8645387" cy="4432078"/>
          </a:xfrm>
          <a:prstGeom prst="rect">
            <a:avLst/>
          </a:prstGeom>
        </p:spPr>
      </p:pic>
    </p:spTree>
    <p:extLst>
      <p:ext uri="{BB962C8B-B14F-4D97-AF65-F5344CB8AC3E}">
        <p14:creationId xmlns:p14="http://schemas.microsoft.com/office/powerpoint/2010/main" val="91454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Link Prediction</a:t>
            </a:r>
          </a:p>
        </p:txBody>
      </p:sp>
      <p:pic>
        <p:nvPicPr>
          <p:cNvPr id="2" name="图片 1"/>
          <p:cNvPicPr>
            <a:picLocks noChangeAspect="1"/>
          </p:cNvPicPr>
          <p:nvPr/>
        </p:nvPicPr>
        <p:blipFill>
          <a:blip r:embed="rId2"/>
          <a:stretch>
            <a:fillRect/>
          </a:stretch>
        </p:blipFill>
        <p:spPr>
          <a:xfrm>
            <a:off x="585620" y="2132856"/>
            <a:ext cx="8202948" cy="2602858"/>
          </a:xfrm>
          <a:prstGeom prst="rect">
            <a:avLst/>
          </a:prstGeom>
        </p:spPr>
      </p:pic>
    </p:spTree>
    <p:extLst>
      <p:ext uri="{BB962C8B-B14F-4D97-AF65-F5344CB8AC3E}">
        <p14:creationId xmlns:p14="http://schemas.microsoft.com/office/powerpoint/2010/main" val="421260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Link Prediction Example</a:t>
            </a:r>
          </a:p>
        </p:txBody>
      </p:sp>
      <p:pic>
        <p:nvPicPr>
          <p:cNvPr id="3" name="图片 2"/>
          <p:cNvPicPr>
            <a:picLocks noChangeAspect="1"/>
          </p:cNvPicPr>
          <p:nvPr/>
        </p:nvPicPr>
        <p:blipFill>
          <a:blip r:embed="rId2"/>
          <a:stretch>
            <a:fillRect/>
          </a:stretch>
        </p:blipFill>
        <p:spPr>
          <a:xfrm>
            <a:off x="1007604" y="1092420"/>
            <a:ext cx="6912768" cy="5007917"/>
          </a:xfrm>
          <a:prstGeom prst="rect">
            <a:avLst/>
          </a:prstGeom>
        </p:spPr>
      </p:pic>
    </p:spTree>
    <p:extLst>
      <p:ext uri="{BB962C8B-B14F-4D97-AF65-F5344CB8AC3E}">
        <p14:creationId xmlns:p14="http://schemas.microsoft.com/office/powerpoint/2010/main" val="183430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Clustering/Community Detection</a:t>
            </a:r>
          </a:p>
        </p:txBody>
      </p:sp>
      <p:pic>
        <p:nvPicPr>
          <p:cNvPr id="3" name="图片 2"/>
          <p:cNvPicPr>
            <a:picLocks noChangeAspect="1"/>
          </p:cNvPicPr>
          <p:nvPr/>
        </p:nvPicPr>
        <p:blipFill>
          <a:blip r:embed="rId2"/>
          <a:stretch>
            <a:fillRect/>
          </a:stretch>
        </p:blipFill>
        <p:spPr>
          <a:xfrm>
            <a:off x="708906" y="1916832"/>
            <a:ext cx="7956376" cy="2761977"/>
          </a:xfrm>
          <a:prstGeom prst="rect">
            <a:avLst/>
          </a:prstGeom>
        </p:spPr>
      </p:pic>
    </p:spTree>
    <p:extLst>
      <p:ext uri="{BB962C8B-B14F-4D97-AF65-F5344CB8AC3E}">
        <p14:creationId xmlns:p14="http://schemas.microsoft.com/office/powerpoint/2010/main" val="397967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Clustering/Community Detection Example</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94" y="1124744"/>
            <a:ext cx="7848872" cy="5017409"/>
          </a:xfrm>
          <a:prstGeom prst="rect">
            <a:avLst/>
          </a:prstGeom>
        </p:spPr>
      </p:pic>
    </p:spTree>
    <p:extLst>
      <p:ext uri="{BB962C8B-B14F-4D97-AF65-F5344CB8AC3E}">
        <p14:creationId xmlns:p14="http://schemas.microsoft.com/office/powerpoint/2010/main" val="22492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Data Mining on Social Networks</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93713" y="944724"/>
            <a:ext cx="8423275" cy="4530725"/>
          </a:xfrm>
        </p:spPr>
        <p:txBody>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Feature engineering is essential step for data mining tasks</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Feature engineering is labor-intensive and time consuming.</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Many networks grow to such a scale that sophisticated network analytics become infeasible.</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Open problem: Efficient and automatic feature learning.</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18</a:t>
            </a:fld>
            <a:endParaRPr lang="en-US" altLang="en-US" sz="1200">
              <a:latin typeface="Garamond" panose="02020404030301010803" pitchFamily="18" charset="0"/>
            </a:endParaRPr>
          </a:p>
        </p:txBody>
      </p:sp>
      <p:pic>
        <p:nvPicPr>
          <p:cNvPr id="2" name="图片 1"/>
          <p:cNvPicPr>
            <a:picLocks noChangeAspect="1"/>
          </p:cNvPicPr>
          <p:nvPr/>
        </p:nvPicPr>
        <p:blipFill>
          <a:blip r:embed="rId3"/>
          <a:stretch>
            <a:fillRect/>
          </a:stretch>
        </p:blipFill>
        <p:spPr>
          <a:xfrm>
            <a:off x="1295636" y="1427191"/>
            <a:ext cx="5760540" cy="2858283"/>
          </a:xfrm>
          <a:prstGeom prst="rect">
            <a:avLst/>
          </a:prstGeom>
        </p:spPr>
      </p:pic>
    </p:spTree>
    <p:extLst>
      <p:ext uri="{BB962C8B-B14F-4D97-AF65-F5344CB8AC3E}">
        <p14:creationId xmlns:p14="http://schemas.microsoft.com/office/powerpoint/2010/main" val="1819096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630907"/>
          </a:xfrm>
        </p:spPr>
        <p:txBody>
          <a:bodyPr/>
          <a:lstStyle/>
          <a:p>
            <a:r>
              <a:rPr lang="en-US" altLang="zh-CN" sz="3600" dirty="0">
                <a:ea typeface="宋体" panose="02010600030101010101" pitchFamily="2" charset="-122"/>
              </a:rPr>
              <a:t>Network Embedding</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323528" y="1052736"/>
            <a:ext cx="8676963" cy="5436604"/>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Also known as </a:t>
            </a: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Network Representation Learning</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Goal: Given a network, find low-dimensional representations (i.e.,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embeddings</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for the nodes</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Similar/Relevant nodes in the graph should have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embeddings</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close together in the latent space</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19</a:t>
            </a:fld>
            <a:endParaRPr lang="en-US" altLang="en-US" sz="1200">
              <a:latin typeface="Garamond" panose="02020404030301010803" pitchFamily="18" charset="0"/>
            </a:endParaRPr>
          </a:p>
        </p:txBody>
      </p:sp>
      <p:pic>
        <p:nvPicPr>
          <p:cNvPr id="2" name="图片 1"/>
          <p:cNvPicPr>
            <a:picLocks noChangeAspect="1"/>
          </p:cNvPicPr>
          <p:nvPr/>
        </p:nvPicPr>
        <p:blipFill>
          <a:blip r:embed="rId2"/>
          <a:stretch>
            <a:fillRect/>
          </a:stretch>
        </p:blipFill>
        <p:spPr>
          <a:xfrm>
            <a:off x="457200" y="3501008"/>
            <a:ext cx="8100392" cy="2524201"/>
          </a:xfrm>
          <a:prstGeom prst="rect">
            <a:avLst/>
          </a:prstGeom>
        </p:spPr>
      </p:pic>
    </p:spTree>
    <p:extLst>
      <p:ext uri="{BB962C8B-B14F-4D97-AF65-F5344CB8AC3E}">
        <p14:creationId xmlns:p14="http://schemas.microsoft.com/office/powerpoint/2010/main" val="155557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3"/>
          <p:cNvSpPr>
            <a:spLocks noGrp="1"/>
          </p:cNvSpPr>
          <p:nvPr>
            <p:ph type="title"/>
          </p:nvPr>
        </p:nvSpPr>
        <p:spPr/>
        <p:txBody>
          <a:bodyPr/>
          <a:lstStyle/>
          <a:p>
            <a:r>
              <a:rPr lang="en-US" altLang="zh-CN">
                <a:ea typeface="宋体" panose="02010600030101010101" pitchFamily="2" charset="-122"/>
              </a:rPr>
              <a:t>Course Outline</a:t>
            </a:r>
            <a:endParaRPr lang="zh-CN" altLang="en-US">
              <a:ea typeface="宋体" panose="02010600030101010101" pitchFamily="2" charset="-122"/>
            </a:endParaRPr>
          </a:p>
        </p:txBody>
      </p:sp>
      <p:sp>
        <p:nvSpPr>
          <p:cNvPr id="5" name="内容占位符 4"/>
          <p:cNvSpPr>
            <a:spLocks noGrp="1"/>
          </p:cNvSpPr>
          <p:nvPr>
            <p:ph idx="1"/>
          </p:nvPr>
        </p:nvSpPr>
        <p:spPr>
          <a:xfrm>
            <a:off x="457200" y="1412875"/>
            <a:ext cx="8229600" cy="3240088"/>
          </a:xfrm>
        </p:spPr>
        <p:txBody>
          <a:bodyPr/>
          <a:lstStyle/>
          <a:p>
            <a:pPr marL="449263" indent="-449263">
              <a:spcBef>
                <a:spcPts val="600"/>
              </a:spcBef>
              <a:spcAft>
                <a:spcPts val="600"/>
              </a:spcAft>
              <a:buFont typeface="Wingdings" panose="05000000000000000000" pitchFamily="2" charset="2"/>
              <a:buBlip>
                <a:blip r:embed="rId2"/>
              </a:buBlip>
            </a:pPr>
            <a:r>
              <a:rPr lang="en-US" altLang="zh-CN">
                <a:solidFill>
                  <a:srgbClr val="A6A6A6"/>
                </a:solidFill>
                <a:ea typeface="宋体" panose="02010600030101010101" pitchFamily="2" charset="-122"/>
              </a:rPr>
              <a:t>Introduction</a:t>
            </a:r>
          </a:p>
          <a:p>
            <a:pPr marL="449263" indent="-449263">
              <a:spcBef>
                <a:spcPts val="600"/>
              </a:spcBef>
              <a:spcAft>
                <a:spcPts val="600"/>
              </a:spcAft>
              <a:buFont typeface="Wingdings" panose="05000000000000000000" pitchFamily="2" charset="2"/>
              <a:buBlip>
                <a:blip r:embed="rId2"/>
              </a:buBlip>
            </a:pPr>
            <a:r>
              <a:rPr lang="en-US" altLang="zh-CN">
                <a:solidFill>
                  <a:srgbClr val="A6A6A6"/>
                </a:solidFill>
                <a:ea typeface="宋体" panose="02010600030101010101" pitchFamily="2" charset="-122"/>
              </a:rPr>
              <a:t>Basic Knowledge</a:t>
            </a:r>
          </a:p>
          <a:p>
            <a:pPr marL="449263" indent="-449263">
              <a:spcBef>
                <a:spcPts val="600"/>
              </a:spcBef>
              <a:spcAft>
                <a:spcPts val="600"/>
              </a:spcAft>
              <a:buFont typeface="Wingdings" panose="05000000000000000000" pitchFamily="2" charset="2"/>
              <a:buBlip>
                <a:blip r:embed="rId3"/>
              </a:buBlip>
            </a:pPr>
            <a:r>
              <a:rPr lang="en-US" altLang="zh-CN">
                <a:solidFill>
                  <a:srgbClr val="FF0000"/>
                </a:solidFill>
                <a:ea typeface="宋体" panose="02010600030101010101" pitchFamily="2" charset="-122"/>
              </a:rPr>
              <a:t>Representation Learning</a:t>
            </a:r>
          </a:p>
          <a:p>
            <a:pPr marL="449263" indent="-449263">
              <a:spcBef>
                <a:spcPts val="600"/>
              </a:spcBef>
              <a:spcAft>
                <a:spcPts val="600"/>
              </a:spcAft>
              <a:buFont typeface="Wingdings" panose="05000000000000000000" pitchFamily="2" charset="2"/>
              <a:buBlip>
                <a:blip r:embed="rId4"/>
              </a:buBlip>
            </a:pPr>
            <a:r>
              <a:rPr lang="en-US" altLang="zh-CN">
                <a:ea typeface="宋体" panose="02010600030101010101" pitchFamily="2" charset="-122"/>
              </a:rPr>
              <a:t>Sentiment and Emotion Analysis</a:t>
            </a:r>
          </a:p>
          <a:p>
            <a:pPr marL="449263" indent="-449263">
              <a:spcBef>
                <a:spcPts val="600"/>
              </a:spcBef>
              <a:spcAft>
                <a:spcPts val="600"/>
              </a:spcAft>
              <a:buFont typeface="Wingdings" panose="05000000000000000000" pitchFamily="2" charset="2"/>
              <a:buBlip>
                <a:blip r:embed="rId4"/>
              </a:buBlip>
            </a:pPr>
            <a:r>
              <a:rPr lang="en-US" altLang="zh-CN">
                <a:ea typeface="宋体" panose="02010600030101010101" pitchFamily="2" charset="-122"/>
              </a:rPr>
              <a:t>Search and Recommendation</a:t>
            </a:r>
            <a:endParaRPr lang="zh-CN" altLang="en-US">
              <a:ea typeface="宋体" panose="02010600030101010101" pitchFamily="2" charset="-122"/>
            </a:endParaRPr>
          </a:p>
        </p:txBody>
      </p:sp>
      <p:pic>
        <p:nvPicPr>
          <p:cNvPr id="6148" name="Picture 2" descr="http://p.sootoo.com/son_media/msg/2012/08/24/36397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4075" y="5229225"/>
            <a:ext cx="19367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8" descr="âsocial networkâçå¾çæç´¢ç»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13350"/>
            <a:ext cx="219551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630907"/>
          </a:xfrm>
        </p:spPr>
        <p:txBody>
          <a:bodyPr/>
          <a:lstStyle/>
          <a:p>
            <a:r>
              <a:rPr lang="en-US" altLang="zh-CN" sz="3600" dirty="0">
                <a:ea typeface="宋体" panose="02010600030101010101" pitchFamily="2" charset="-122"/>
              </a:rPr>
              <a:t>Network Embedding Example</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323528" y="1052737"/>
            <a:ext cx="8676963" cy="936104"/>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Zachary’s Karate Club Network</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20</a:t>
            </a:fld>
            <a:endParaRPr lang="en-US" altLang="en-US" sz="1200">
              <a:latin typeface="Garamond" panose="02020404030301010803" pitchFamily="18" charset="0"/>
            </a:endParaRPr>
          </a:p>
        </p:txBody>
      </p:sp>
      <p:pic>
        <p:nvPicPr>
          <p:cNvPr id="3" name="图片 2"/>
          <p:cNvPicPr>
            <a:picLocks noChangeAspect="1"/>
          </p:cNvPicPr>
          <p:nvPr/>
        </p:nvPicPr>
        <p:blipFill>
          <a:blip r:embed="rId2"/>
          <a:stretch>
            <a:fillRect/>
          </a:stretch>
        </p:blipFill>
        <p:spPr>
          <a:xfrm>
            <a:off x="732972" y="2132858"/>
            <a:ext cx="7908243" cy="3193424"/>
          </a:xfrm>
          <a:prstGeom prst="rect">
            <a:avLst/>
          </a:prstGeom>
        </p:spPr>
      </p:pic>
    </p:spTree>
    <p:extLst>
      <p:ext uri="{BB962C8B-B14F-4D97-AF65-F5344CB8AC3E}">
        <p14:creationId xmlns:p14="http://schemas.microsoft.com/office/powerpoint/2010/main" val="2683202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95509" y="1427693"/>
            <a:ext cx="6624736"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vector space should be able to…</a:t>
            </a:r>
            <a:endParaRPr lang="zh-CN" altLang="en-US" sz="2800" dirty="0">
              <a:latin typeface="Times New Roman" panose="02020603050405020304" pitchFamily="18" charset="0"/>
              <a:cs typeface="Times New Roman" panose="02020603050405020304" pitchFamily="18" charset="0"/>
            </a:endParaRPr>
          </a:p>
        </p:txBody>
      </p:sp>
      <p:sp>
        <p:nvSpPr>
          <p:cNvPr id="8" name="圆角矩形 7"/>
          <p:cNvSpPr/>
          <p:nvPr/>
        </p:nvSpPr>
        <p:spPr>
          <a:xfrm>
            <a:off x="2087724" y="2668025"/>
            <a:ext cx="2106234" cy="15788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US" altLang="zh-CN" sz="2000" b="1" dirty="0">
                <a:solidFill>
                  <a:srgbClr val="00B0F0"/>
                </a:solidFill>
                <a:latin typeface="Times New Roman" panose="02020603050405020304" pitchFamily="18" charset="0"/>
                <a:cs typeface="Times New Roman" panose="02020603050405020304" pitchFamily="18" charset="0"/>
              </a:rPr>
              <a:t>Goal 1 </a:t>
            </a:r>
            <a:r>
              <a:rPr lang="en-US" altLang="zh-CN" sz="2000" b="1" dirty="0">
                <a:latin typeface="Times New Roman" panose="02020603050405020304" pitchFamily="18" charset="0"/>
                <a:cs typeface="Times New Roman" panose="02020603050405020304" pitchFamily="18" charset="0"/>
              </a:rPr>
              <a:t>Reconstruct the original network</a:t>
            </a:r>
            <a:endParaRPr lang="zh-CN" altLang="en-US" sz="2000" b="1" i="1" dirty="0">
              <a:latin typeface="Times New Roman" panose="02020603050405020304" pitchFamily="18" charset="0"/>
              <a:cs typeface="Times New Roman" panose="02020603050405020304" pitchFamily="18" charset="0"/>
            </a:endParaRPr>
          </a:p>
        </p:txBody>
      </p:sp>
      <p:sp>
        <p:nvSpPr>
          <p:cNvPr id="5" name="下箭头 4"/>
          <p:cNvSpPr/>
          <p:nvPr/>
        </p:nvSpPr>
        <p:spPr>
          <a:xfrm>
            <a:off x="4229835" y="4401108"/>
            <a:ext cx="756084" cy="21602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 name="圆角矩形 12"/>
          <p:cNvSpPr/>
          <p:nvPr/>
        </p:nvSpPr>
        <p:spPr>
          <a:xfrm>
            <a:off x="2249742" y="4771408"/>
            <a:ext cx="4644516" cy="65581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100" b="1" i="1" dirty="0">
                <a:latin typeface="Times New Roman" panose="02020603050405020304" pitchFamily="18" charset="0"/>
                <a:cs typeface="Times New Roman" panose="02020603050405020304" pitchFamily="18" charset="0"/>
              </a:rPr>
              <a:t>Network Embedding</a:t>
            </a:r>
            <a:endParaRPr lang="zh-CN" altLang="en-US" sz="2100" b="1" i="1" dirty="0">
              <a:latin typeface="Times New Roman" panose="02020603050405020304" pitchFamily="18" charset="0"/>
              <a:cs typeface="Times New Roman" panose="02020603050405020304" pitchFamily="18" charset="0"/>
            </a:endParaRPr>
          </a:p>
        </p:txBody>
      </p:sp>
      <p:sp>
        <p:nvSpPr>
          <p:cNvPr id="11" name="圆角矩形 10"/>
          <p:cNvSpPr/>
          <p:nvPr/>
        </p:nvSpPr>
        <p:spPr>
          <a:xfrm>
            <a:off x="4896036" y="2668025"/>
            <a:ext cx="2204419" cy="15788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US" altLang="zh-CN" sz="2000" b="1" dirty="0">
                <a:solidFill>
                  <a:srgbClr val="00B0F0"/>
                </a:solidFill>
                <a:latin typeface="Times New Roman" panose="02020603050405020304" pitchFamily="18" charset="0"/>
                <a:cs typeface="Times New Roman" panose="02020603050405020304" pitchFamily="18" charset="0"/>
              </a:rPr>
              <a:t>Goal 2 </a:t>
            </a:r>
          </a:p>
          <a:p>
            <a:pPr algn="ctr">
              <a:lnSpc>
                <a:spcPct val="125000"/>
              </a:lnSpc>
            </a:pPr>
            <a:r>
              <a:rPr lang="en-US" altLang="zh-CN" sz="2000" b="1" dirty="0">
                <a:latin typeface="Times New Roman" panose="02020603050405020304" pitchFamily="18" charset="0"/>
                <a:cs typeface="Times New Roman" panose="02020603050405020304" pitchFamily="18" charset="0"/>
              </a:rPr>
              <a:t>Support network inference</a:t>
            </a:r>
            <a:endParaRPr lang="zh-CN" altLang="en-US" sz="2000" b="1" i="1" dirty="0">
              <a:latin typeface="Times New Roman" panose="02020603050405020304" pitchFamily="18" charset="0"/>
              <a:cs typeface="Times New Roman" panose="02020603050405020304" pitchFamily="18" charset="0"/>
            </a:endParaRPr>
          </a:p>
        </p:txBody>
      </p:sp>
      <p:sp>
        <p:nvSpPr>
          <p:cNvPr id="9" name="Shape 60">
            <a:extLst>
              <a:ext uri="{FF2B5EF4-FFF2-40B4-BE49-F238E27FC236}">
                <a16:creationId xmlns:a16="http://schemas.microsoft.com/office/drawing/2014/main" xmlns="" id="{725EAF1E-0DD7-4E49-90F4-6686FF3651AB}"/>
              </a:ext>
            </a:extLst>
          </p:cNvPr>
          <p:cNvSpPr txBox="1">
            <a:spLocks noGrp="1"/>
          </p:cNvSpPr>
          <p:nvPr>
            <p:ph type="title"/>
          </p:nvPr>
        </p:nvSpPr>
        <p:spPr>
          <a:xfrm>
            <a:off x="500558" y="330418"/>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lvl="0"/>
            <a:r>
              <a:rPr lang="en-US" sz="3600" dirty="0">
                <a:ea typeface="宋体" panose="02010600030101010101" pitchFamily="2" charset="-122"/>
              </a:rPr>
              <a:t>How?</a:t>
            </a:r>
          </a:p>
        </p:txBody>
      </p:sp>
    </p:spTree>
    <p:extLst>
      <p:ext uri="{BB962C8B-B14F-4D97-AF65-F5344CB8AC3E}">
        <p14:creationId xmlns:p14="http://schemas.microsoft.com/office/powerpoint/2010/main" val="428141353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0">
            <a:extLst>
              <a:ext uri="{FF2B5EF4-FFF2-40B4-BE49-F238E27FC236}">
                <a16:creationId xmlns:a16="http://schemas.microsoft.com/office/drawing/2014/main" xmlns="" id="{11BC3220-EEF6-CE46-96CB-1C45D949CA25}"/>
              </a:ext>
            </a:extLst>
          </p:cNvPr>
          <p:cNvSpPr txBox="1">
            <a:spLocks noGrp="1"/>
          </p:cNvSpPr>
          <p:nvPr>
            <p:ph type="title"/>
          </p:nvPr>
        </p:nvSpPr>
        <p:spPr>
          <a:xfrm>
            <a:off x="500558" y="36866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lvl="0"/>
            <a:r>
              <a:rPr lang="en-US" sz="3600" dirty="0">
                <a:ea typeface="宋体" panose="02010600030101010101" pitchFamily="2" charset="-122"/>
              </a:rPr>
              <a:t>Graph Embedding </a:t>
            </a:r>
            <a:r>
              <a:rPr lang="en-US" sz="3600" dirty="0" err="1">
                <a:ea typeface="宋体" panose="02010600030101010101" pitchFamily="2" charset="-122"/>
              </a:rPr>
              <a:t>v.s</a:t>
            </a:r>
            <a:r>
              <a:rPr lang="en-US" sz="3600" dirty="0">
                <a:ea typeface="宋体" panose="02010600030101010101" pitchFamily="2" charset="-122"/>
              </a:rPr>
              <a:t>. Network Embedding</a:t>
            </a:r>
          </a:p>
        </p:txBody>
      </p:sp>
      <p:sp>
        <p:nvSpPr>
          <p:cNvPr id="4" name="灯片编号占位符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22</a:t>
            </a:fld>
            <a:endParaRPr lang="en-US" sz="1050" b="1">
              <a:solidFill>
                <a:srgbClr val="FFFFFF"/>
              </a:solidFill>
            </a:endParaRPr>
          </a:p>
        </p:txBody>
      </p:sp>
      <p:sp>
        <p:nvSpPr>
          <p:cNvPr id="2" name="文本框 1"/>
          <p:cNvSpPr txBox="1"/>
          <p:nvPr/>
        </p:nvSpPr>
        <p:spPr>
          <a:xfrm>
            <a:off x="611560" y="1772816"/>
            <a:ext cx="7743524" cy="2631490"/>
          </a:xfrm>
          <a:prstGeom prst="rect">
            <a:avLst/>
          </a:prstGeom>
          <a:noFill/>
        </p:spPr>
        <p:txBody>
          <a:bodyPr wrap="square" rtlCol="0">
            <a:spAutoFit/>
          </a:bodyPr>
          <a:lstStyle/>
          <a:p>
            <a:pPr marL="342900" indent="-342900">
              <a:lnSpc>
                <a:spcPct val="150000"/>
              </a:lnSpc>
              <a:buClr>
                <a:schemeClr val="accent1"/>
              </a:buClr>
              <a:buSzPct val="65000"/>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What’s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difference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between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embedding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embedding?</a:t>
            </a:r>
          </a:p>
          <a:p>
            <a:pPr marL="342900" indent="-342900">
              <a:lnSpc>
                <a:spcPct val="150000"/>
              </a:lnSpc>
              <a:buClr>
                <a:schemeClr val="accent1"/>
              </a:buClr>
              <a:buSzPct val="65000"/>
              <a:buFont typeface="Wingdings" panose="05000000000000000000" pitchFamily="2" charset="2"/>
              <a:buChar char="n"/>
              <a:defRPr/>
            </a:pPr>
            <a:r>
              <a:rPr lang="en-US" altLang="zh-CN" sz="2400" dirty="0">
                <a:latin typeface="Times New Roman" panose="02020603050405020304" pitchFamily="18" charset="0"/>
                <a:cs typeface="Times New Roman" panose="02020603050405020304" pitchFamily="18" charset="0"/>
              </a:rPr>
              <a:t>Why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embedding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cannot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fulfill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goals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embedding?</a:t>
            </a:r>
            <a:endParaRPr lang="zh-CN" alt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kumimoji="1" lang="zh-CN" altLang="en-US" sz="2100" dirty="0">
              <a:solidFill>
                <a:srgbClr val="ADADAD"/>
              </a:solidFill>
            </a:endParaRPr>
          </a:p>
        </p:txBody>
      </p:sp>
    </p:spTree>
    <p:extLst>
      <p:ext uri="{BB962C8B-B14F-4D97-AF65-F5344CB8AC3E}">
        <p14:creationId xmlns:p14="http://schemas.microsoft.com/office/powerpoint/2010/main" val="307538318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0">
            <a:extLst>
              <a:ext uri="{FF2B5EF4-FFF2-40B4-BE49-F238E27FC236}">
                <a16:creationId xmlns:a16="http://schemas.microsoft.com/office/drawing/2014/main" xmlns="" id="{40C49F17-5338-824C-81D6-2F35435D73D7}"/>
              </a:ext>
            </a:extLst>
          </p:cNvPr>
          <p:cNvSpPr txBox="1">
            <a:spLocks noGrp="1"/>
          </p:cNvSpPr>
          <p:nvPr>
            <p:ph type="title"/>
          </p:nvPr>
        </p:nvSpPr>
        <p:spPr>
          <a:xfrm>
            <a:off x="719572" y="397139"/>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lvl="0"/>
            <a:r>
              <a:rPr lang="en-US" sz="3600" dirty="0">
                <a:ea typeface="宋体" panose="02010600030101010101" pitchFamily="2" charset="-122"/>
              </a:rPr>
              <a:t>Graph </a:t>
            </a:r>
            <a:r>
              <a:rPr lang="en-US" sz="3600" dirty="0" err="1">
                <a:ea typeface="宋体" panose="02010600030101010101" pitchFamily="2" charset="-122"/>
              </a:rPr>
              <a:t>v.s</a:t>
            </a:r>
            <a:r>
              <a:rPr lang="en-US" sz="3600" dirty="0">
                <a:ea typeface="宋体" panose="02010600030101010101" pitchFamily="2" charset="-122"/>
              </a:rPr>
              <a:t>. Network</a:t>
            </a:r>
          </a:p>
        </p:txBody>
      </p:sp>
      <p:sp>
        <p:nvSpPr>
          <p:cNvPr id="4" name="灯片编号占位符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23</a:t>
            </a:fld>
            <a:endParaRPr lang="en-US" sz="1050" b="1">
              <a:solidFill>
                <a:srgbClr val="FFFFFF"/>
              </a:solidFill>
            </a:endParaRPr>
          </a:p>
        </p:txBody>
      </p:sp>
      <p:sp>
        <p:nvSpPr>
          <p:cNvPr id="5" name="文本框 4"/>
          <p:cNvSpPr txBox="1"/>
          <p:nvPr/>
        </p:nvSpPr>
        <p:spPr>
          <a:xfrm>
            <a:off x="586051" y="1304764"/>
            <a:ext cx="8160757" cy="4665701"/>
          </a:xfrm>
          <a:prstGeom prst="rect">
            <a:avLst/>
          </a:prstGeom>
          <a:noFill/>
        </p:spPr>
        <p:txBody>
          <a:bodyPr wrap="square" rtlCol="0">
            <a:spAutoFit/>
          </a:bodyPr>
          <a:lstStyle/>
          <a:p>
            <a:pPr marL="342900" indent="-342900">
              <a:lnSpc>
                <a:spcPct val="125000"/>
              </a:lnSpc>
              <a:buClr>
                <a:schemeClr val="accent1"/>
              </a:buClr>
              <a:buSzPct val="65000"/>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some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sense,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different.</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342900" indent="-342900">
              <a:lnSpc>
                <a:spcPct val="125000"/>
              </a:lnSpc>
              <a:buClr>
                <a:schemeClr val="accent1"/>
              </a:buClr>
              <a:buSzPct val="65000"/>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Graphs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exist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mathematics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Structure)</a:t>
            </a:r>
          </a:p>
          <a:p>
            <a:pPr marL="685800" lvl="1" indent="-342900">
              <a:lnSpc>
                <a:spcPct val="125000"/>
              </a:lnSpc>
              <a:buClr>
                <a:schemeClr val="accent1"/>
              </a:buClr>
              <a:buSzPct val="650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Mathematical structures used to model pairwise relations between objects</a:t>
            </a:r>
          </a:p>
          <a:p>
            <a:pPr marL="342900" indent="-342900">
              <a:lnSpc>
                <a:spcPct val="125000"/>
              </a:lnSpc>
              <a:buClr>
                <a:schemeClr val="accent1"/>
              </a:buClr>
              <a:buSzPct val="65000"/>
              <a:buFont typeface="Wingdings" panose="05000000000000000000" pitchFamily="2" charset="2"/>
              <a:buChar char="n"/>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Networks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exist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real</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world</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(Data)</a:t>
            </a:r>
          </a:p>
          <a:p>
            <a:pPr marL="685800" lvl="1" indent="-342900">
              <a:lnSpc>
                <a:spcPct val="125000"/>
              </a:lnSpc>
              <a:buClr>
                <a:schemeClr val="accent1"/>
              </a:buClr>
              <a:buSzPct val="650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Social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logistic</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biology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transaction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etc.</a:t>
            </a:r>
          </a:p>
          <a:p>
            <a:pPr marL="342900" indent="-342900">
              <a:lnSpc>
                <a:spcPct val="125000"/>
              </a:lnSpc>
              <a:buClr>
                <a:schemeClr val="accent1"/>
              </a:buClr>
              <a:buSzPct val="65000"/>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 network can be represented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by a graph.</a:t>
            </a:r>
          </a:p>
          <a:p>
            <a:pPr marL="342900" indent="-342900">
              <a:lnSpc>
                <a:spcPct val="125000"/>
              </a:lnSpc>
              <a:buClr>
                <a:schemeClr val="accent1"/>
              </a:buClr>
              <a:buSzPct val="65000"/>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dataset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network</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also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represented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74444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197056"/>
            <a:ext cx="7346400" cy="3657600"/>
          </a:xfrm>
        </p:spPr>
        <p:txBody>
          <a:bodyPr/>
          <a:lstStyle/>
          <a:p>
            <a:r>
              <a:rPr lang="en-US" altLang="zh-CN" sz="2800" dirty="0">
                <a:latin typeface="Times New Roman" panose="02020603050405020304" pitchFamily="18" charset="0"/>
                <a:cs typeface="Times New Roman" panose="02020603050405020304" pitchFamily="18" charset="0"/>
              </a:rPr>
              <a:t>Co-occurrence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(neighborhood)</a:t>
            </a:r>
          </a:p>
          <a:p>
            <a:endParaRPr lang="en-US" sz="2000" dirty="0"/>
          </a:p>
        </p:txBody>
      </p:sp>
      <p:sp>
        <p:nvSpPr>
          <p:cNvPr id="4" name="Slide Number Placeholder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24</a:t>
            </a:fld>
            <a:endParaRPr lang="en-US"/>
          </a:p>
        </p:txBody>
      </p:sp>
      <p:pic>
        <p:nvPicPr>
          <p:cNvPr id="10" name="图片 9"/>
          <p:cNvPicPr>
            <a:picLocks noChangeAspect="1"/>
          </p:cNvPicPr>
          <p:nvPr/>
        </p:nvPicPr>
        <p:blipFill>
          <a:blip r:embed="rId3"/>
          <a:stretch>
            <a:fillRect/>
          </a:stretch>
        </p:blipFill>
        <p:spPr>
          <a:xfrm>
            <a:off x="1223628" y="1988840"/>
            <a:ext cx="6387518" cy="3852472"/>
          </a:xfrm>
          <a:prstGeom prst="rect">
            <a:avLst/>
          </a:prstGeom>
        </p:spPr>
      </p:pic>
      <p:sp>
        <p:nvSpPr>
          <p:cNvPr id="6" name="Shape 60">
            <a:extLst>
              <a:ext uri="{FF2B5EF4-FFF2-40B4-BE49-F238E27FC236}">
                <a16:creationId xmlns:a16="http://schemas.microsoft.com/office/drawing/2014/main" xmlns="" id="{B5E35BAF-74CE-A845-9180-97D612FE51DE}"/>
              </a:ext>
            </a:extLst>
          </p:cNvPr>
          <p:cNvSpPr txBox="1">
            <a:spLocks/>
          </p:cNvSpPr>
          <p:nvPr/>
        </p:nvSpPr>
        <p:spPr>
          <a:xfrm>
            <a:off x="342802" y="29665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ct val="0"/>
              </a:spcBef>
              <a:spcAft>
                <a:spcPct val="0"/>
              </a:spcAft>
            </a:pPr>
            <a:r>
              <a:rPr lang="en-US" altLang="zh-CN" sz="3600" b="0" dirty="0">
                <a:solidFill>
                  <a:schemeClr val="tx2"/>
                </a:solidFill>
                <a:latin typeface="+mj-lt"/>
                <a:ea typeface="宋体" panose="02010600030101010101" pitchFamily="2" charset="-122"/>
                <a:cs typeface="+mj-cs"/>
              </a:rPr>
              <a:t>So many ways to define network proximities…</a:t>
            </a:r>
            <a:endParaRPr lang="en-US" sz="3600" b="0" dirty="0">
              <a:solidFill>
                <a:schemeClr val="tx2"/>
              </a:solidFill>
              <a:latin typeface="+mj-lt"/>
              <a:ea typeface="宋体" panose="02010600030101010101" pitchFamily="2" charset="-122"/>
              <a:cs typeface="+mj-cs"/>
            </a:endParaRPr>
          </a:p>
        </p:txBody>
      </p:sp>
    </p:spTree>
    <p:extLst>
      <p:ext uri="{BB962C8B-B14F-4D97-AF65-F5344CB8AC3E}">
        <p14:creationId xmlns:p14="http://schemas.microsoft.com/office/powerpoint/2010/main" val="218825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587" y="1250074"/>
            <a:ext cx="7346400" cy="3657600"/>
          </a:xfrm>
        </p:spPr>
        <p:txBody>
          <a:bodyPr/>
          <a:lstStyle/>
          <a:p>
            <a:r>
              <a:rPr lang="en-US" altLang="zh-CN" sz="2800" dirty="0">
                <a:latin typeface="Times New Roman" panose="02020603050405020304" pitchFamily="18" charset="0"/>
                <a:cs typeface="Times New Roman" panose="02020603050405020304" pitchFamily="18" charset="0"/>
              </a:rPr>
              <a:t>High-order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proximities</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25</a:t>
            </a:fld>
            <a:endParaRPr lang="en-US"/>
          </a:p>
        </p:txBody>
      </p:sp>
      <p:pic>
        <p:nvPicPr>
          <p:cNvPr id="6" name="图片 5"/>
          <p:cNvPicPr>
            <a:picLocks noChangeAspect="1"/>
          </p:cNvPicPr>
          <p:nvPr/>
        </p:nvPicPr>
        <p:blipFill>
          <a:blip r:embed="rId3"/>
          <a:stretch>
            <a:fillRect/>
          </a:stretch>
        </p:blipFill>
        <p:spPr>
          <a:xfrm>
            <a:off x="1576485" y="2391311"/>
            <a:ext cx="5991030" cy="3216615"/>
          </a:xfrm>
          <a:prstGeom prst="rect">
            <a:avLst/>
          </a:prstGeom>
        </p:spPr>
      </p:pic>
      <p:sp>
        <p:nvSpPr>
          <p:cNvPr id="9" name="Shape 60">
            <a:extLst>
              <a:ext uri="{FF2B5EF4-FFF2-40B4-BE49-F238E27FC236}">
                <a16:creationId xmlns:a16="http://schemas.microsoft.com/office/drawing/2014/main" xmlns="" id="{4D0A7E7E-A131-CB48-9A3D-B075FEB8F1CC}"/>
              </a:ext>
            </a:extLst>
          </p:cNvPr>
          <p:cNvSpPr txBox="1">
            <a:spLocks/>
          </p:cNvSpPr>
          <p:nvPr/>
        </p:nvSpPr>
        <p:spPr>
          <a:xfrm>
            <a:off x="606414" y="15263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ct val="0"/>
              </a:spcBef>
              <a:spcAft>
                <a:spcPct val="0"/>
              </a:spcAft>
            </a:pPr>
            <a:r>
              <a:rPr lang="en-US" altLang="zh-CN" sz="3600" b="0" dirty="0">
                <a:solidFill>
                  <a:schemeClr val="tx2"/>
                </a:solidFill>
                <a:latin typeface="+mj-lt"/>
                <a:ea typeface="宋体" panose="02010600030101010101" pitchFamily="2" charset="-122"/>
                <a:cs typeface="+mj-cs"/>
              </a:rPr>
              <a:t>So many ways to define network proximities…</a:t>
            </a:r>
            <a:endParaRPr lang="en-US" sz="3600" b="0" dirty="0">
              <a:solidFill>
                <a:schemeClr val="tx2"/>
              </a:solidFill>
              <a:latin typeface="+mj-lt"/>
              <a:ea typeface="宋体" panose="02010600030101010101" pitchFamily="2" charset="-122"/>
              <a:cs typeface="+mj-cs"/>
            </a:endParaRPr>
          </a:p>
        </p:txBody>
      </p:sp>
    </p:spTree>
    <p:extLst>
      <p:ext uri="{BB962C8B-B14F-4D97-AF65-F5344CB8AC3E}">
        <p14:creationId xmlns:p14="http://schemas.microsoft.com/office/powerpoint/2010/main" val="190921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578" y="1386728"/>
            <a:ext cx="7346400" cy="3657600"/>
          </a:xfrm>
        </p:spPr>
        <p:txBody>
          <a:bodyPr/>
          <a:lstStyle/>
          <a:p>
            <a:r>
              <a:rPr lang="en-US" altLang="zh-CN" sz="2800" dirty="0">
                <a:latin typeface="Times New Roman" panose="02020603050405020304" pitchFamily="18" charset="0"/>
                <a:cs typeface="Times New Roman" panose="02020603050405020304" pitchFamily="18" charset="0"/>
              </a:rPr>
              <a:t>Communities</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26</a:t>
            </a:fld>
            <a:endParaRPr lang="en-US"/>
          </a:p>
        </p:txBody>
      </p:sp>
      <p:pic>
        <p:nvPicPr>
          <p:cNvPr id="5" name="图片 4"/>
          <p:cNvPicPr>
            <a:picLocks noChangeAspect="1"/>
          </p:cNvPicPr>
          <p:nvPr/>
        </p:nvPicPr>
        <p:blipFill>
          <a:blip r:embed="rId3"/>
          <a:stretch>
            <a:fillRect/>
          </a:stretch>
        </p:blipFill>
        <p:spPr>
          <a:xfrm>
            <a:off x="2481653" y="2186862"/>
            <a:ext cx="4180694" cy="3635698"/>
          </a:xfrm>
          <a:prstGeom prst="rect">
            <a:avLst/>
          </a:prstGeom>
        </p:spPr>
      </p:pic>
      <p:sp>
        <p:nvSpPr>
          <p:cNvPr id="9" name="Shape 60">
            <a:extLst>
              <a:ext uri="{FF2B5EF4-FFF2-40B4-BE49-F238E27FC236}">
                <a16:creationId xmlns:a16="http://schemas.microsoft.com/office/drawing/2014/main" xmlns="" id="{BFE55623-CBA0-3148-845D-E87BE09C63F1}"/>
              </a:ext>
            </a:extLst>
          </p:cNvPr>
          <p:cNvSpPr txBox="1">
            <a:spLocks/>
          </p:cNvSpPr>
          <p:nvPr/>
        </p:nvSpPr>
        <p:spPr>
          <a:xfrm>
            <a:off x="623400" y="224644"/>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ct val="0"/>
              </a:spcBef>
              <a:spcAft>
                <a:spcPct val="0"/>
              </a:spcAft>
            </a:pPr>
            <a:r>
              <a:rPr lang="en-US" altLang="zh-CN" sz="3600" b="0" dirty="0">
                <a:solidFill>
                  <a:schemeClr val="tx2"/>
                </a:solidFill>
                <a:latin typeface="+mj-lt"/>
                <a:ea typeface="宋体" panose="02010600030101010101" pitchFamily="2" charset="-122"/>
                <a:cs typeface="+mj-cs"/>
              </a:rPr>
              <a:t>So many ways to define network proximities…</a:t>
            </a:r>
            <a:endParaRPr lang="en-US" sz="3600" b="0" dirty="0">
              <a:solidFill>
                <a:schemeClr val="tx2"/>
              </a:solidFill>
              <a:latin typeface="+mj-lt"/>
              <a:ea typeface="宋体" panose="02010600030101010101" pitchFamily="2" charset="-122"/>
              <a:cs typeface="+mj-cs"/>
            </a:endParaRPr>
          </a:p>
        </p:txBody>
      </p:sp>
    </p:spTree>
    <p:extLst>
      <p:ext uri="{BB962C8B-B14F-4D97-AF65-F5344CB8AC3E}">
        <p14:creationId xmlns:p14="http://schemas.microsoft.com/office/powerpoint/2010/main" val="2785713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540" y="1202417"/>
            <a:ext cx="7346400" cy="3657600"/>
          </a:xfrm>
        </p:spPr>
        <p:txBody>
          <a:bodyPr/>
          <a:lstStyle/>
          <a:p>
            <a:r>
              <a:rPr lang="en-US" altLang="zh-CN" sz="2800" dirty="0">
                <a:latin typeface="Times New Roman" panose="02020603050405020304" pitchFamily="18" charset="0"/>
                <a:cs typeface="Times New Roman" panose="02020603050405020304" pitchFamily="18" charset="0"/>
              </a:rPr>
              <a:t>Labels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attributes</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27</a:t>
            </a:fld>
            <a:endParaRPr lang="en-US"/>
          </a:p>
        </p:txBody>
      </p:sp>
      <p:pic>
        <p:nvPicPr>
          <p:cNvPr id="6" name="图片 5"/>
          <p:cNvPicPr>
            <a:picLocks noChangeAspect="1"/>
          </p:cNvPicPr>
          <p:nvPr/>
        </p:nvPicPr>
        <p:blipFill>
          <a:blip r:embed="rId3"/>
          <a:stretch>
            <a:fillRect/>
          </a:stretch>
        </p:blipFill>
        <p:spPr>
          <a:xfrm>
            <a:off x="2807804" y="2089165"/>
            <a:ext cx="3860648" cy="3566418"/>
          </a:xfrm>
          <a:prstGeom prst="rect">
            <a:avLst/>
          </a:prstGeom>
        </p:spPr>
      </p:pic>
      <p:sp>
        <p:nvSpPr>
          <p:cNvPr id="9" name="Shape 60">
            <a:extLst>
              <a:ext uri="{FF2B5EF4-FFF2-40B4-BE49-F238E27FC236}">
                <a16:creationId xmlns:a16="http://schemas.microsoft.com/office/drawing/2014/main" xmlns="" id="{629210F0-279E-1544-86C3-E269F34CAB29}"/>
              </a:ext>
            </a:extLst>
          </p:cNvPr>
          <p:cNvSpPr txBox="1">
            <a:spLocks/>
          </p:cNvSpPr>
          <p:nvPr/>
        </p:nvSpPr>
        <p:spPr>
          <a:xfrm>
            <a:off x="593000" y="26064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ct val="0"/>
              </a:spcBef>
              <a:spcAft>
                <a:spcPct val="0"/>
              </a:spcAft>
            </a:pPr>
            <a:r>
              <a:rPr lang="en-US" altLang="zh-CN" sz="3600" b="0" dirty="0">
                <a:solidFill>
                  <a:schemeClr val="tx2"/>
                </a:solidFill>
                <a:latin typeface="+mj-lt"/>
                <a:ea typeface="宋体" panose="02010600030101010101" pitchFamily="2" charset="-122"/>
                <a:cs typeface="+mj-cs"/>
              </a:rPr>
              <a:t>So many ways to define network proximities…</a:t>
            </a:r>
            <a:endParaRPr lang="en-US" sz="3600" b="0" dirty="0">
              <a:solidFill>
                <a:schemeClr val="tx2"/>
              </a:solidFill>
              <a:latin typeface="+mj-lt"/>
              <a:ea typeface="宋体" panose="02010600030101010101" pitchFamily="2" charset="-122"/>
              <a:cs typeface="+mj-cs"/>
            </a:endParaRPr>
          </a:p>
        </p:txBody>
      </p:sp>
    </p:spTree>
    <p:extLst>
      <p:ext uri="{BB962C8B-B14F-4D97-AF65-F5344CB8AC3E}">
        <p14:creationId xmlns:p14="http://schemas.microsoft.com/office/powerpoint/2010/main" val="129484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860" y="1202417"/>
            <a:ext cx="7346400" cy="3657600"/>
          </a:xfrm>
        </p:spPr>
        <p:txBody>
          <a:bodyPr/>
          <a:lstStyle/>
          <a:p>
            <a:r>
              <a:rPr lang="en-US" altLang="zh-CN" sz="2800" dirty="0">
                <a:latin typeface="Times New Roman" panose="02020603050405020304" pitchFamily="18" charset="0"/>
                <a:cs typeface="Times New Roman" panose="02020603050405020304" pitchFamily="18" charset="0"/>
              </a:rPr>
              <a:t>Heterogeneous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networks</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2"/>
                </a:solidFill>
                <a:latin typeface="Arial"/>
                <a:ea typeface="Arial"/>
                <a:cs typeface="Arial"/>
                <a:sym typeface="Arial"/>
              </a:defRPr>
            </a:lvl9p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28</a:t>
            </a:fld>
            <a:endParaRPr lang="en-US"/>
          </a:p>
        </p:txBody>
      </p:sp>
      <p:pic>
        <p:nvPicPr>
          <p:cNvPr id="5" name="图片 4"/>
          <p:cNvPicPr>
            <a:picLocks noChangeAspect="1"/>
          </p:cNvPicPr>
          <p:nvPr/>
        </p:nvPicPr>
        <p:blipFill>
          <a:blip r:embed="rId3"/>
          <a:stretch>
            <a:fillRect/>
          </a:stretch>
        </p:blipFill>
        <p:spPr>
          <a:xfrm>
            <a:off x="1871700" y="2039604"/>
            <a:ext cx="5666639" cy="3613028"/>
          </a:xfrm>
          <a:prstGeom prst="rect">
            <a:avLst/>
          </a:prstGeom>
        </p:spPr>
      </p:pic>
      <p:sp>
        <p:nvSpPr>
          <p:cNvPr id="6" name="Shape 60">
            <a:extLst>
              <a:ext uri="{FF2B5EF4-FFF2-40B4-BE49-F238E27FC236}">
                <a16:creationId xmlns:a16="http://schemas.microsoft.com/office/drawing/2014/main" xmlns="" id="{1AEDB024-77A1-2F43-80ED-BF0A3A3525EA}"/>
              </a:ext>
            </a:extLst>
          </p:cNvPr>
          <p:cNvSpPr txBox="1">
            <a:spLocks/>
          </p:cNvSpPr>
          <p:nvPr/>
        </p:nvSpPr>
        <p:spPr>
          <a:xfrm>
            <a:off x="519808" y="26064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ct val="0"/>
              </a:spcBef>
              <a:spcAft>
                <a:spcPct val="0"/>
              </a:spcAft>
            </a:pPr>
            <a:r>
              <a:rPr lang="en-US" altLang="zh-CN" sz="3600" b="0" dirty="0">
                <a:solidFill>
                  <a:schemeClr val="tx2"/>
                </a:solidFill>
                <a:latin typeface="+mj-lt"/>
                <a:ea typeface="宋体" panose="02010600030101010101" pitchFamily="2" charset="-122"/>
                <a:cs typeface="+mj-cs"/>
              </a:rPr>
              <a:t>So many ways to define network proximities…</a:t>
            </a:r>
            <a:endParaRPr lang="en-US" sz="3600" b="0" dirty="0">
              <a:solidFill>
                <a:schemeClr val="tx2"/>
              </a:solidFill>
              <a:latin typeface="+mj-lt"/>
              <a:ea typeface="宋体" panose="02010600030101010101" pitchFamily="2" charset="-122"/>
              <a:cs typeface="+mj-cs"/>
            </a:endParaRPr>
          </a:p>
        </p:txBody>
      </p:sp>
    </p:spTree>
    <p:extLst>
      <p:ext uri="{BB962C8B-B14F-4D97-AF65-F5344CB8AC3E}">
        <p14:creationId xmlns:p14="http://schemas.microsoft.com/office/powerpoint/2010/main" val="2392480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latin typeface="Times New Roman" panose="02020603050405020304" pitchFamily="18" charset="0"/>
                <a:cs typeface="Times New Roman" panose="02020603050405020304" pitchFamily="18" charset="0"/>
              </a:rPr>
              <a:t>Community Structures</a:t>
            </a:r>
          </a:p>
          <a:p>
            <a:pPr>
              <a:lnSpc>
                <a:spcPct val="150000"/>
              </a:lnSpc>
            </a:pPr>
            <a:r>
              <a:rPr lang="en-US" altLang="zh-CN" dirty="0">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29</a:t>
            </a:fld>
            <a:endParaRPr lang="en-US" altLang="en-US"/>
          </a:p>
        </p:txBody>
      </p:sp>
    </p:spTree>
    <p:extLst>
      <p:ext uri="{BB962C8B-B14F-4D97-AF65-F5344CB8AC3E}">
        <p14:creationId xmlns:p14="http://schemas.microsoft.com/office/powerpoint/2010/main" val="136422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1223963" y="1592263"/>
            <a:ext cx="8324850" cy="792162"/>
          </a:xfrm>
        </p:spPr>
        <p:txBody>
          <a:bodyPr/>
          <a:lstStyle/>
          <a:p>
            <a:pPr eaLnBrk="1" hangingPunct="1"/>
            <a:r>
              <a:rPr lang="en-US" altLang="zh-CN" sz="4800">
                <a:ea typeface="宋体" panose="02010600030101010101" pitchFamily="2" charset="-122"/>
              </a:rPr>
              <a:t>Representation Learning</a:t>
            </a:r>
          </a:p>
        </p:txBody>
      </p:sp>
      <p:sp>
        <p:nvSpPr>
          <p:cNvPr id="7171" name="Rectangle 3"/>
          <p:cNvSpPr>
            <a:spLocks noGrp="1" noChangeArrowheads="1"/>
          </p:cNvSpPr>
          <p:nvPr>
            <p:ph type="subTitle" idx="1"/>
          </p:nvPr>
        </p:nvSpPr>
        <p:spPr>
          <a:xfrm>
            <a:off x="533400" y="4191000"/>
            <a:ext cx="8229600" cy="1905000"/>
          </a:xfrm>
        </p:spPr>
        <p:txBody>
          <a:bodyPr/>
          <a:lstStyle/>
          <a:p>
            <a:pPr algn="r" eaLnBrk="1" hangingPunct="1"/>
            <a:r>
              <a:rPr lang="en-US" altLang="zh-CN" sz="2400" dirty="0">
                <a:ea typeface="宋体" panose="02010600030101010101" pitchFamily="2" charset="-122"/>
              </a:rPr>
              <a:t>How to give the network a new representation</a:t>
            </a:r>
            <a:endParaRPr lang="zh-CN" altLang="en-US" sz="2400" dirty="0">
              <a:ea typeface="宋体" panose="02010600030101010101" pitchFamily="2" charset="-122"/>
            </a:endParaRPr>
          </a:p>
        </p:txBody>
      </p:sp>
      <p:sp>
        <p:nvSpPr>
          <p:cNvPr id="4" name="Rectangle 2"/>
          <p:cNvSpPr txBox="1">
            <a:spLocks noChangeArrowheads="1"/>
          </p:cNvSpPr>
          <p:nvPr/>
        </p:nvSpPr>
        <p:spPr bwMode="auto">
          <a:xfrm>
            <a:off x="2735263" y="2960688"/>
            <a:ext cx="3673475" cy="792162"/>
          </a:xfrm>
          <a:prstGeom prst="rect">
            <a:avLst/>
          </a:prstGeom>
          <a:noFill/>
          <a:ln>
            <a:noFill/>
          </a:ln>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a:lstStyle>
          <a:p>
            <a:pPr eaLnBrk="1" hangingPunct="1">
              <a:defRPr/>
            </a:pPr>
            <a:r>
              <a:rPr lang="en-US" altLang="zh-CN" sz="3200" kern="0" dirty="0">
                <a:ea typeface="宋体" panose="02010600030101010101" pitchFamily="2" charset="-122"/>
              </a:rPr>
              <a:t>Network Embedding</a:t>
            </a:r>
            <a:r>
              <a:rPr lang="en-US" altLang="zh-CN" sz="4800" kern="0" dirty="0">
                <a:ea typeface="宋体" panose="02010600030101010101" pitchFamily="2" charset="-122"/>
              </a:rPr>
              <a:t/>
            </a:r>
            <a:br>
              <a:rPr lang="en-US" altLang="zh-CN" sz="4800" kern="0" dirty="0">
                <a:ea typeface="宋体" panose="02010600030101010101" pitchFamily="2" charset="-122"/>
              </a:rPr>
            </a:br>
            <a:endParaRPr lang="en-US" altLang="zh-CN" sz="3200" kern="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Community Structures</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30</a:t>
            </a:fld>
            <a:endParaRPr lang="en-US" altLang="en-US"/>
          </a:p>
        </p:txBody>
      </p:sp>
    </p:spTree>
    <p:extLst>
      <p:ext uri="{BB962C8B-B14F-4D97-AF65-F5344CB8AC3E}">
        <p14:creationId xmlns:p14="http://schemas.microsoft.com/office/powerpoint/2010/main" val="134967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Adjacency Matrix</a:t>
            </a:r>
          </a:p>
        </p:txBody>
      </p:sp>
      <p:sp>
        <p:nvSpPr>
          <p:cNvPr id="3" name="内容占位符 2"/>
          <p:cNvSpPr>
            <a:spLocks noGrp="1"/>
          </p:cNvSpPr>
          <p:nvPr>
            <p:ph idx="1"/>
          </p:nvPr>
        </p:nvSpPr>
        <p:spPr>
          <a:xfrm>
            <a:off x="457200" y="1268760"/>
            <a:ext cx="8075240" cy="1296144"/>
          </a:xfrm>
        </p:spPr>
        <p:txBody>
          <a:bodyPr/>
          <a:lstStyle/>
          <a:p>
            <a:r>
              <a:rPr lang="en-US" altLang="zh-CN" dirty="0"/>
              <a:t>matrix </a:t>
            </a:r>
            <a:r>
              <a:rPr lang="en-US" altLang="zh-CN" b="1" i="1" dirty="0">
                <a:latin typeface="Times New Roman" pitchFamily="18" charset="0"/>
              </a:rPr>
              <a:t>A</a:t>
            </a:r>
          </a:p>
          <a:p>
            <a:endParaRPr lang="en-US" altLang="zh-CN" dirty="0"/>
          </a:p>
        </p:txBody>
      </p:sp>
      <p:grpSp>
        <p:nvGrpSpPr>
          <p:cNvPr id="34" name="组合 33"/>
          <p:cNvGrpSpPr/>
          <p:nvPr/>
        </p:nvGrpSpPr>
        <p:grpSpPr>
          <a:xfrm>
            <a:off x="1115616" y="2024844"/>
            <a:ext cx="4752528" cy="941130"/>
            <a:chOff x="5508104" y="2847488"/>
            <a:chExt cx="3947016" cy="1020216"/>
          </a:xfrm>
        </p:grpSpPr>
        <p:sp>
          <p:nvSpPr>
            <p:cNvPr id="29" name="TextBox 28"/>
            <p:cNvSpPr txBox="1"/>
            <p:nvPr/>
          </p:nvSpPr>
          <p:spPr>
            <a:xfrm>
              <a:off x="5508104" y="3036707"/>
              <a:ext cx="1008112" cy="830997"/>
            </a:xfrm>
            <a:prstGeom prst="rect">
              <a:avLst/>
            </a:prstGeom>
            <a:noFill/>
          </p:spPr>
          <p:txBody>
            <a:bodyPr wrap="square" rtlCol="0">
              <a:spAutoFit/>
            </a:bodyPr>
            <a:lstStyle/>
            <a:p>
              <a:r>
                <a:rPr lang="en-US" altLang="zh-CN" sz="2400" i="1" dirty="0">
                  <a:latin typeface="Times New Roman" pitchFamily="18" charset="0"/>
                  <a:cs typeface="Times New Roman" pitchFamily="18" charset="0"/>
                </a:rPr>
                <a:t>A</a:t>
              </a:r>
              <a:r>
                <a:rPr lang="en-US" altLang="zh-CN" sz="2400" dirty="0">
                  <a:latin typeface="Times New Roman" pitchFamily="18" charset="0"/>
                  <a:cs typeface="Times New Roman" pitchFamily="18" charset="0"/>
                </a:rPr>
                <a:t>{</a:t>
              </a:r>
              <a:r>
                <a:rPr lang="en-US" altLang="zh-CN" sz="2400" i="1" dirty="0" err="1">
                  <a:latin typeface="Times New Roman" pitchFamily="18" charset="0"/>
                  <a:cs typeface="Times New Roman" pitchFamily="18" charset="0"/>
                </a:rPr>
                <a:t>i</a:t>
              </a:r>
              <a:r>
                <a:rPr lang="en-US" altLang="zh-CN" sz="2400" dirty="0">
                  <a:latin typeface="Times New Roman" pitchFamily="18" charset="0"/>
                  <a:cs typeface="Times New Roman" pitchFamily="18" charset="0"/>
                </a:rPr>
                <a:t>, </a:t>
              </a:r>
              <a:r>
                <a:rPr lang="en-US" altLang="zh-CN" sz="2400" i="1" dirty="0">
                  <a:latin typeface="Times New Roman" pitchFamily="18" charset="0"/>
                  <a:cs typeface="Times New Roman" pitchFamily="18" charset="0"/>
                </a:rPr>
                <a:t>j</a:t>
              </a:r>
              <a:r>
                <a:rPr lang="en-US" altLang="zh-CN" sz="2400" dirty="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p:txBody>
        </p:sp>
        <p:sp>
          <p:nvSpPr>
            <p:cNvPr id="30" name="TextBox 29"/>
            <p:cNvSpPr txBox="1"/>
            <p:nvPr/>
          </p:nvSpPr>
          <p:spPr>
            <a:xfrm>
              <a:off x="6468062" y="2847488"/>
              <a:ext cx="2987058" cy="900828"/>
            </a:xfrm>
            <a:prstGeom prst="rect">
              <a:avLst/>
            </a:prstGeom>
            <a:noFill/>
          </p:spPr>
          <p:txBody>
            <a:bodyPr wrap="square" rtlCol="0">
              <a:spAutoFit/>
            </a:bodyPr>
            <a:lstStyle/>
            <a:p>
              <a:r>
                <a:rPr lang="en-US" altLang="zh-CN" sz="2400" dirty="0">
                  <a:latin typeface="Times New Roman" pitchFamily="18" charset="0"/>
                  <a:cs typeface="Times New Roman" pitchFamily="18" charset="0"/>
                </a:rPr>
                <a:t>1 if </a:t>
              </a:r>
              <a:r>
                <a:rPr lang="en-US" altLang="zh-CN" sz="2400" i="1" dirty="0">
                  <a:latin typeface="Times New Roman" pitchFamily="18" charset="0"/>
                  <a:cs typeface="Times New Roman" pitchFamily="18" charset="0"/>
                </a:rPr>
                <a:t>v</a:t>
              </a:r>
              <a:r>
                <a:rPr lang="en-US" altLang="zh-CN" sz="2400" i="1" baseline="-25000" dirty="0">
                  <a:latin typeface="Times New Roman" pitchFamily="18" charset="0"/>
                  <a:cs typeface="Times New Roman" pitchFamily="18" charset="0"/>
                </a:rPr>
                <a:t>i</a:t>
              </a:r>
              <a:r>
                <a:rPr lang="en-US" altLang="zh-CN" sz="2400" dirty="0">
                  <a:latin typeface="Times New Roman" pitchFamily="18" charset="0"/>
                  <a:cs typeface="Times New Roman" pitchFamily="18" charset="0"/>
                </a:rPr>
                <a:t> is connected to </a:t>
              </a:r>
              <a:r>
                <a:rPr lang="en-US" altLang="zh-CN" sz="2400" i="1" dirty="0" err="1">
                  <a:latin typeface="Times New Roman" pitchFamily="18" charset="0"/>
                  <a:cs typeface="Times New Roman" pitchFamily="18" charset="0"/>
                </a:rPr>
                <a:t>v</a:t>
              </a:r>
              <a:r>
                <a:rPr lang="en-US" altLang="zh-CN" sz="2400" i="1" baseline="-25000" dirty="0" err="1">
                  <a:latin typeface="Times New Roman" pitchFamily="18" charset="0"/>
                  <a:cs typeface="Times New Roman" pitchFamily="18" charset="0"/>
                </a:rPr>
                <a:t>j</a:t>
              </a:r>
              <a:endParaRPr lang="en-US" altLang="zh-CN" sz="2400" dirty="0">
                <a:latin typeface="Times New Roman" pitchFamily="18" charset="0"/>
                <a:cs typeface="Times New Roman" pitchFamily="18" charset="0"/>
              </a:endParaRPr>
            </a:p>
            <a:p>
              <a:r>
                <a:rPr lang="en-US" altLang="zh-CN" sz="2400" dirty="0">
                  <a:latin typeface="Times New Roman" pitchFamily="18" charset="0"/>
                  <a:cs typeface="Times New Roman" pitchFamily="18" charset="0"/>
                </a:rPr>
                <a:t>0 otherwise.</a:t>
              </a:r>
              <a:endParaRPr lang="zh-CN" altLang="en-US" sz="2400" dirty="0">
                <a:latin typeface="Times New Roman" pitchFamily="18" charset="0"/>
                <a:cs typeface="Times New Roman" pitchFamily="18" charset="0"/>
              </a:endParaRPr>
            </a:p>
          </p:txBody>
        </p:sp>
        <p:sp>
          <p:nvSpPr>
            <p:cNvPr id="31" name="左大括号 30"/>
            <p:cNvSpPr/>
            <p:nvPr/>
          </p:nvSpPr>
          <p:spPr>
            <a:xfrm>
              <a:off x="6392145" y="3044209"/>
              <a:ext cx="144016" cy="47225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2" name="组合 47"/>
          <p:cNvGrpSpPr>
            <a:grpSpLocks noChangeAspect="1"/>
          </p:cNvGrpSpPr>
          <p:nvPr/>
        </p:nvGrpSpPr>
        <p:grpSpPr>
          <a:xfrm>
            <a:off x="1619672" y="3459890"/>
            <a:ext cx="2171760" cy="1586880"/>
            <a:chOff x="4716016" y="2484592"/>
            <a:chExt cx="2376208" cy="1792602"/>
          </a:xfrm>
        </p:grpSpPr>
        <p:cxnSp>
          <p:nvCxnSpPr>
            <p:cNvPr id="33" name="直接箭头连接符 32"/>
            <p:cNvCxnSpPr>
              <a:stCxn id="43" idx="2"/>
              <a:endCxn id="42" idx="6"/>
            </p:cNvCxnSpPr>
            <p:nvPr/>
          </p:nvCxnSpPr>
          <p:spPr>
            <a:xfrm flipH="1">
              <a:off x="5220016" y="2700592"/>
              <a:ext cx="43216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840224" y="2908689"/>
              <a:ext cx="0" cy="93600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46" idx="6"/>
            </p:cNvCxnSpPr>
            <p:nvPr/>
          </p:nvCxnSpPr>
          <p:spPr>
            <a:xfrm flipH="1" flipV="1">
              <a:off x="6156176" y="4061194"/>
              <a:ext cx="432048" cy="24"/>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46" idx="2"/>
            </p:cNvCxnSpPr>
            <p:nvPr/>
          </p:nvCxnSpPr>
          <p:spPr>
            <a:xfrm flipV="1">
              <a:off x="5220072" y="4061194"/>
              <a:ext cx="432104" cy="24"/>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171917" y="3488556"/>
              <a:ext cx="504056" cy="46800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47" idx="1"/>
            </p:cNvCxnSpPr>
            <p:nvPr/>
          </p:nvCxnSpPr>
          <p:spPr>
            <a:xfrm>
              <a:off x="5148064" y="2852936"/>
              <a:ext cx="1513969" cy="10555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716016"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1</a:t>
              </a:r>
              <a:endParaRPr lang="zh-CN" altLang="en-US" sz="2400" b="1" baseline="-25000" dirty="0">
                <a:latin typeface="Times New Roman" pitchFamily="18" charset="0"/>
                <a:ea typeface="Arial Unicode MS" pitchFamily="34" charset="-122"/>
                <a:cs typeface="Times New Roman" pitchFamily="18" charset="0"/>
              </a:endParaRPr>
            </a:p>
          </p:txBody>
        </p:sp>
        <p:sp>
          <p:nvSpPr>
            <p:cNvPr id="43" name="椭圆 42"/>
            <p:cNvSpPr/>
            <p:nvPr/>
          </p:nvSpPr>
          <p:spPr>
            <a:xfrm>
              <a:off x="5652176"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2</a:t>
              </a:r>
              <a:endParaRPr lang="zh-CN" altLang="en-US" sz="2400" b="1" baseline="-25000" dirty="0">
                <a:latin typeface="Times New Roman" pitchFamily="18" charset="0"/>
                <a:ea typeface="Arial Unicode MS" pitchFamily="34" charset="-122"/>
                <a:cs typeface="Times New Roman" pitchFamily="18" charset="0"/>
              </a:endParaRPr>
            </a:p>
          </p:txBody>
        </p:sp>
        <p:sp>
          <p:nvSpPr>
            <p:cNvPr id="44" name="椭圆 43"/>
            <p:cNvSpPr/>
            <p:nvPr/>
          </p:nvSpPr>
          <p:spPr>
            <a:xfrm>
              <a:off x="6588224"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3</a:t>
              </a:r>
              <a:endParaRPr lang="zh-CN" altLang="en-US" sz="2400" b="1" baseline="-25000" dirty="0">
                <a:latin typeface="Times New Roman" pitchFamily="18" charset="0"/>
                <a:ea typeface="Arial Unicode MS" pitchFamily="34" charset="-122"/>
                <a:cs typeface="Times New Roman" pitchFamily="18" charset="0"/>
              </a:endParaRPr>
            </a:p>
          </p:txBody>
        </p:sp>
        <p:sp>
          <p:nvSpPr>
            <p:cNvPr id="45" name="椭圆 44"/>
            <p:cNvSpPr/>
            <p:nvPr/>
          </p:nvSpPr>
          <p:spPr>
            <a:xfrm>
              <a:off x="4716016"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4</a:t>
              </a:r>
              <a:endParaRPr lang="zh-CN" altLang="en-US" sz="2400" b="1" baseline="-25000" dirty="0">
                <a:latin typeface="Times New Roman" pitchFamily="18" charset="0"/>
                <a:ea typeface="Arial Unicode MS" pitchFamily="34" charset="-122"/>
                <a:cs typeface="Times New Roman" pitchFamily="18" charset="0"/>
              </a:endParaRPr>
            </a:p>
          </p:txBody>
        </p:sp>
        <p:sp>
          <p:nvSpPr>
            <p:cNvPr id="46" name="椭圆 45"/>
            <p:cNvSpPr/>
            <p:nvPr/>
          </p:nvSpPr>
          <p:spPr>
            <a:xfrm>
              <a:off x="5652176"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5</a:t>
              </a:r>
              <a:endParaRPr lang="zh-CN" altLang="en-US" sz="2400" b="1" baseline="-25000" dirty="0">
                <a:latin typeface="Times New Roman" pitchFamily="18" charset="0"/>
                <a:ea typeface="Arial Unicode MS" pitchFamily="34" charset="-122"/>
                <a:cs typeface="Times New Roman" pitchFamily="18" charset="0"/>
              </a:endParaRPr>
            </a:p>
          </p:txBody>
        </p:sp>
        <p:sp>
          <p:nvSpPr>
            <p:cNvPr id="47" name="椭圆 46"/>
            <p:cNvSpPr/>
            <p:nvPr/>
          </p:nvSpPr>
          <p:spPr>
            <a:xfrm>
              <a:off x="6588224"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6</a:t>
              </a:r>
              <a:endParaRPr lang="zh-CN" altLang="en-US" sz="2400" b="1" baseline="-25000" dirty="0">
                <a:latin typeface="Times New Roman" pitchFamily="18" charset="0"/>
                <a:ea typeface="Arial Unicode MS" pitchFamily="34" charset="-122"/>
                <a:cs typeface="Times New Roman" pitchFamily="18" charset="0"/>
              </a:endParaRPr>
            </a:p>
          </p:txBody>
        </p:sp>
        <p:sp>
          <p:nvSpPr>
            <p:cNvPr id="48" name="椭圆 47"/>
            <p:cNvSpPr/>
            <p:nvPr/>
          </p:nvSpPr>
          <p:spPr>
            <a:xfrm>
              <a:off x="5652232" y="3196721"/>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sz="2400" b="1" i="1" dirty="0">
                  <a:latin typeface="Times New Roman" pitchFamily="18" charset="0"/>
                  <a:ea typeface="Arial Unicode MS" pitchFamily="34" charset="-122"/>
                  <a:cs typeface="Times New Roman" pitchFamily="18" charset="0"/>
                </a:rPr>
                <a:t>v</a:t>
              </a:r>
              <a:r>
                <a:rPr lang="en-US" altLang="zh-CN" sz="2400" b="1" baseline="-25000" dirty="0">
                  <a:latin typeface="Times New Roman" pitchFamily="18" charset="0"/>
                  <a:ea typeface="Arial Unicode MS" pitchFamily="34" charset="-122"/>
                  <a:cs typeface="Times New Roman" pitchFamily="18" charset="0"/>
                </a:rPr>
                <a:t>7</a:t>
              </a:r>
              <a:endParaRPr lang="zh-CN" altLang="en-US" sz="2400" b="1" baseline="-25000" dirty="0">
                <a:latin typeface="Times New Roman" pitchFamily="18" charset="0"/>
                <a:ea typeface="Arial Unicode MS" pitchFamily="34" charset="-122"/>
                <a:cs typeface="Times New Roman" pitchFamily="18" charset="0"/>
              </a:endParaRPr>
            </a:p>
          </p:txBody>
        </p:sp>
        <p:cxnSp>
          <p:nvCxnSpPr>
            <p:cNvPr id="49" name="直接箭头连接符 48"/>
            <p:cNvCxnSpPr/>
            <p:nvPr/>
          </p:nvCxnSpPr>
          <p:spPr>
            <a:xfrm flipH="1">
              <a:off x="6156176" y="2693018"/>
              <a:ext cx="43216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5351306" y="2996952"/>
            <a:ext cx="2965110" cy="2337850"/>
            <a:chOff x="2639304" y="1955246"/>
            <a:chExt cx="2965110" cy="2337850"/>
          </a:xfrm>
        </p:grpSpPr>
        <p:sp>
          <p:nvSpPr>
            <p:cNvPr id="51" name="TextBox 20"/>
            <p:cNvSpPr txBox="1"/>
            <p:nvPr/>
          </p:nvSpPr>
          <p:spPr>
            <a:xfrm>
              <a:off x="3012126" y="1955246"/>
              <a:ext cx="2592288" cy="369332"/>
            </a:xfrm>
            <a:prstGeom prst="rect">
              <a:avLst/>
            </a:prstGeom>
            <a:noFill/>
          </p:spPr>
          <p:txBody>
            <a:bodyPr wrap="square" rtlCol="0">
              <a:spAutoFit/>
            </a:bodyPr>
            <a:lstStyle/>
            <a:p>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3</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5</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6</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7</a:t>
              </a:r>
              <a:endParaRPr lang="zh-CN" altLang="en-US" sz="1800" baseline="-25000" dirty="0">
                <a:latin typeface="Times New Roman" pitchFamily="18" charset="0"/>
                <a:cs typeface="Times New Roman" pitchFamily="18" charset="0"/>
              </a:endParaRPr>
            </a:p>
          </p:txBody>
        </p:sp>
        <p:sp>
          <p:nvSpPr>
            <p:cNvPr id="52" name="TextBox 21"/>
            <p:cNvSpPr txBox="1"/>
            <p:nvPr/>
          </p:nvSpPr>
          <p:spPr>
            <a:xfrm>
              <a:off x="2639304" y="2228717"/>
              <a:ext cx="432048" cy="2031325"/>
            </a:xfrm>
            <a:prstGeom prst="rect">
              <a:avLst/>
            </a:prstGeom>
            <a:noFill/>
          </p:spPr>
          <p:txBody>
            <a:bodyPr wrap="square" rtlCol="0">
              <a:spAutoFit/>
            </a:bodyPr>
            <a:lstStyle/>
            <a:p>
              <a:pPr algn="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1</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2</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3</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4</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5</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6</a:t>
              </a:r>
              <a:r>
                <a:rPr lang="en-US" altLang="zh-CN" sz="1800" dirty="0">
                  <a:latin typeface="Times New Roman" pitchFamily="18" charset="0"/>
                  <a:cs typeface="Times New Roman" pitchFamily="18" charset="0"/>
                </a:rPr>
                <a:t>   </a:t>
              </a:r>
              <a:r>
                <a:rPr lang="en-US" altLang="zh-CN" sz="1800" i="1" dirty="0">
                  <a:latin typeface="Times New Roman" pitchFamily="18" charset="0"/>
                  <a:cs typeface="Times New Roman" pitchFamily="18" charset="0"/>
                </a:rPr>
                <a:t>v</a:t>
              </a:r>
              <a:r>
                <a:rPr lang="en-US" altLang="zh-CN" sz="1800" baseline="-25000" dirty="0">
                  <a:latin typeface="Times New Roman" pitchFamily="18" charset="0"/>
                  <a:cs typeface="Times New Roman" pitchFamily="18" charset="0"/>
                </a:rPr>
                <a:t>7</a:t>
              </a:r>
              <a:endParaRPr lang="zh-CN" altLang="en-US" sz="1800" baseline="-25000" dirty="0">
                <a:latin typeface="Times New Roman" pitchFamily="18" charset="0"/>
                <a:cs typeface="Times New Roman" pitchFamily="18" charset="0"/>
              </a:endParaRPr>
            </a:p>
          </p:txBody>
        </p:sp>
        <p:grpSp>
          <p:nvGrpSpPr>
            <p:cNvPr id="53" name="组合 52"/>
            <p:cNvGrpSpPr/>
            <p:nvPr/>
          </p:nvGrpSpPr>
          <p:grpSpPr>
            <a:xfrm>
              <a:off x="3039548" y="2261771"/>
              <a:ext cx="2440770" cy="2031325"/>
              <a:chOff x="4612204" y="2525950"/>
              <a:chExt cx="2440770" cy="2031325"/>
            </a:xfrm>
          </p:grpSpPr>
          <p:sp>
            <p:nvSpPr>
              <p:cNvPr id="54" name="矩形 53"/>
              <p:cNvSpPr/>
              <p:nvPr/>
            </p:nvSpPr>
            <p:spPr>
              <a:xfrm>
                <a:off x="4622958" y="2525950"/>
                <a:ext cx="2430016" cy="2031325"/>
              </a:xfrm>
              <a:prstGeom prst="rect">
                <a:avLst/>
              </a:prstGeom>
            </p:spPr>
            <p:txBody>
              <a:bodyPr wrap="square">
                <a:spAutoFit/>
              </a:bodyPr>
              <a:lstStyle/>
              <a:p>
                <a:r>
                  <a:rPr lang="en-US" altLang="zh-CN" sz="1800" dirty="0">
                    <a:latin typeface="Times New Roman" pitchFamily="18" charset="0"/>
                    <a:cs typeface="Times New Roman" pitchFamily="18" charset="0"/>
                  </a:rPr>
                  <a:t>0    1    0    0    0    0    1</a:t>
                </a:r>
              </a:p>
              <a:p>
                <a:r>
                  <a:rPr lang="en-US" altLang="zh-CN" sz="1800" dirty="0">
                    <a:latin typeface="Times New Roman" pitchFamily="18" charset="0"/>
                    <a:cs typeface="Times New Roman" pitchFamily="18" charset="0"/>
                  </a:rPr>
                  <a:t>1    0    1    0    0    0    0</a:t>
                </a:r>
              </a:p>
              <a:p>
                <a:r>
                  <a:rPr lang="en-US" altLang="zh-CN" sz="1800" dirty="0">
                    <a:latin typeface="Times New Roman" pitchFamily="18" charset="0"/>
                    <a:cs typeface="Times New Roman" pitchFamily="18" charset="0"/>
                  </a:rPr>
                  <a:t>0    1    0    0    0    1    0</a:t>
                </a:r>
              </a:p>
              <a:p>
                <a:r>
                  <a:rPr lang="en-US" altLang="zh-CN" sz="1800" dirty="0">
                    <a:latin typeface="Times New Roman" pitchFamily="18" charset="0"/>
                    <a:cs typeface="Times New Roman" pitchFamily="18" charset="0"/>
                  </a:rPr>
                  <a:t>0    0    0    0    1    0    1</a:t>
                </a:r>
              </a:p>
              <a:p>
                <a:r>
                  <a:rPr lang="en-US" altLang="zh-CN" sz="1800" dirty="0">
                    <a:latin typeface="Times New Roman" pitchFamily="18" charset="0"/>
                    <a:cs typeface="Times New Roman" pitchFamily="18" charset="0"/>
                  </a:rPr>
                  <a:t>0    0    0    1    0    1    0</a:t>
                </a:r>
              </a:p>
              <a:p>
                <a:r>
                  <a:rPr lang="en-US" altLang="zh-CN" sz="1800" dirty="0">
                    <a:latin typeface="Times New Roman" pitchFamily="18" charset="0"/>
                    <a:cs typeface="Times New Roman" pitchFamily="18" charset="0"/>
                  </a:rPr>
                  <a:t>0    0    1    0    1    0    1</a:t>
                </a:r>
              </a:p>
              <a:p>
                <a:r>
                  <a:rPr lang="en-US" altLang="zh-CN" sz="1800" dirty="0">
                    <a:latin typeface="Times New Roman" pitchFamily="18" charset="0"/>
                    <a:cs typeface="Times New Roman" pitchFamily="18" charset="0"/>
                  </a:rPr>
                  <a:t>1    0    0    1    0    1    0</a:t>
                </a:r>
                <a:endParaRPr lang="zh-CN" altLang="en-US" sz="1800" dirty="0">
                  <a:latin typeface="Times New Roman" pitchFamily="18" charset="0"/>
                  <a:cs typeface="Times New Roman" pitchFamily="18" charset="0"/>
                </a:endParaRPr>
              </a:p>
            </p:txBody>
          </p:sp>
          <p:sp>
            <p:nvSpPr>
              <p:cNvPr id="55" name="左中括号 54"/>
              <p:cNvSpPr/>
              <p:nvPr/>
            </p:nvSpPr>
            <p:spPr>
              <a:xfrm>
                <a:off x="4612204" y="2636912"/>
                <a:ext cx="72008" cy="1800200"/>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右中括号 55"/>
              <p:cNvSpPr/>
              <p:nvPr/>
            </p:nvSpPr>
            <p:spPr>
              <a:xfrm>
                <a:off x="6901007" y="2636912"/>
                <a:ext cx="72008" cy="180000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57" name="右箭头 56"/>
          <p:cNvSpPr/>
          <p:nvPr/>
        </p:nvSpPr>
        <p:spPr>
          <a:xfrm>
            <a:off x="3754348" y="4077072"/>
            <a:ext cx="1645562" cy="50405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latin typeface="Arial Rounded MT Bold" pitchFamily="34" charset="0"/>
              </a:rPr>
              <a:t>adjacency matrix</a:t>
            </a:r>
            <a:endParaRPr lang="zh-CN" altLang="en-US" sz="1400" dirty="0">
              <a:solidFill>
                <a:schemeClr val="tx1"/>
              </a:solidFill>
              <a:latin typeface="Arial Rounded MT Bold" pitchFamily="34" charset="0"/>
            </a:endParaRPr>
          </a:p>
        </p:txBody>
      </p:sp>
    </p:spTree>
    <p:extLst>
      <p:ext uri="{BB962C8B-B14F-4D97-AF65-F5344CB8AC3E}">
        <p14:creationId xmlns:p14="http://schemas.microsoft.com/office/powerpoint/2010/main" val="328694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200" dirty="0" err="1">
                <a:ea typeface="宋体" panose="02010600030101010101" pitchFamily="2" charset="-122"/>
              </a:rPr>
              <a:t>DeepWalk</a:t>
            </a:r>
            <a:r>
              <a:rPr lang="en-US" altLang="zh-CN" sz="3200" dirty="0">
                <a:ea typeface="宋体" panose="02010600030101010101" pitchFamily="2" charset="-122"/>
              </a:rPr>
              <a:t>: online learning of social representations (KDD 2014)</a:t>
            </a:r>
            <a:endParaRPr lang="zh-CN" altLang="en-US" sz="3200" dirty="0">
              <a:ea typeface="宋体" panose="02010600030101010101" pitchFamily="2" charset="-122"/>
            </a:endParaRPr>
          </a:p>
        </p:txBody>
      </p:sp>
      <p:sp>
        <p:nvSpPr>
          <p:cNvPr id="10243" name="内容占位符 2"/>
          <p:cNvSpPr>
            <a:spLocks noGrp="1" noChangeArrowheads="1"/>
          </p:cNvSpPr>
          <p:nvPr>
            <p:ph idx="1"/>
          </p:nvPr>
        </p:nvSpPr>
        <p:spPr>
          <a:xfrm>
            <a:off x="359532" y="1417638"/>
            <a:ext cx="8423275" cy="4530725"/>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Transforming the adjacency matrix of a graph into a lower dimensional latent representation</a:t>
            </a:r>
          </a:p>
          <a:p>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DeepWalk</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learns a latent representation of adjacency matrices using deep learning techniques developed for language modeling</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32</a:t>
            </a:fld>
            <a:endParaRPr lang="en-US" altLang="en-US" sz="1200">
              <a:latin typeface="Garamond" panose="02020404030301010803" pitchFamily="18" charset="0"/>
            </a:endParaRPr>
          </a:p>
        </p:txBody>
      </p:sp>
      <p:pic>
        <p:nvPicPr>
          <p:cNvPr id="2" name="图片 1"/>
          <p:cNvPicPr>
            <a:picLocks noChangeAspect="1"/>
          </p:cNvPicPr>
          <p:nvPr/>
        </p:nvPicPr>
        <p:blipFill>
          <a:blip r:embed="rId2"/>
          <a:stretch>
            <a:fillRect/>
          </a:stretch>
        </p:blipFill>
        <p:spPr>
          <a:xfrm>
            <a:off x="611560" y="3717032"/>
            <a:ext cx="7704856" cy="2313639"/>
          </a:xfrm>
          <a:prstGeom prst="rect">
            <a:avLst/>
          </a:prstGeom>
        </p:spPr>
      </p:pic>
    </p:spTree>
    <p:extLst>
      <p:ext uri="{BB962C8B-B14F-4D97-AF65-F5344CB8AC3E}">
        <p14:creationId xmlns:p14="http://schemas.microsoft.com/office/powerpoint/2010/main" val="10215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200" dirty="0" err="1">
                <a:ea typeface="宋体" panose="02010600030101010101" pitchFamily="2" charset="-122"/>
              </a:rPr>
              <a:t>DeepWalk</a:t>
            </a:r>
            <a:r>
              <a:rPr lang="en-US" altLang="zh-CN" sz="3200" dirty="0">
                <a:ea typeface="宋体" panose="02010600030101010101" pitchFamily="2" charset="-122"/>
              </a:rPr>
              <a:t>: online learning of social representations (KDD 2014)</a:t>
            </a:r>
            <a:endParaRPr lang="zh-CN" altLang="en-US" sz="3200" dirty="0">
              <a:ea typeface="宋体" panose="02010600030101010101" pitchFamily="2" charset="-122"/>
            </a:endParaRPr>
          </a:p>
        </p:txBody>
      </p:sp>
      <p:sp>
        <p:nvSpPr>
          <p:cNvPr id="10243" name="内容占位符 2"/>
          <p:cNvSpPr>
            <a:spLocks noGrp="1" noChangeArrowheads="1"/>
          </p:cNvSpPr>
          <p:nvPr>
            <p:ph idx="1"/>
          </p:nvPr>
        </p:nvSpPr>
        <p:spPr>
          <a:xfrm>
            <a:off x="359532" y="1417638"/>
            <a:ext cx="8423275" cy="4530725"/>
          </a:xfrm>
        </p:spPr>
        <p:txBody>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Idea: learn social representations of vertices in a graph through by a stream of short random walks.</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Social representations are latent features of the vertices that capture neighborhood similarity and community membership.</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Resort the problem to Word2Vec</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Nodes &lt;--&gt; Words; Node sequences &lt;--&gt; Sentences</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Generate node sequences using random walks</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Connection between texts and graphs:</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Words frequency in a natural language corpus follows a power law.</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Vertex frequency in random walks on scale free graphs also follows a power law.</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33</a:t>
            </a:fld>
            <a:endParaRPr lang="en-US" altLang="en-US" sz="1200" dirty="0">
              <a:latin typeface="Garamond" panose="02020404030301010803" pitchFamily="18" charset="0"/>
            </a:endParaRPr>
          </a:p>
        </p:txBody>
      </p:sp>
    </p:spTree>
    <p:extLst>
      <p:ext uri="{BB962C8B-B14F-4D97-AF65-F5344CB8AC3E}">
        <p14:creationId xmlns:p14="http://schemas.microsoft.com/office/powerpoint/2010/main" val="3082517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200" dirty="0" err="1">
                <a:ea typeface="宋体" panose="02010600030101010101" pitchFamily="2" charset="-122"/>
              </a:rPr>
              <a:t>DeepWalk</a:t>
            </a:r>
            <a:r>
              <a:rPr lang="en-US" altLang="zh-CN" sz="3200" dirty="0">
                <a:ea typeface="宋体" panose="02010600030101010101" pitchFamily="2" charset="-122"/>
              </a:rPr>
              <a:t>: online learning of social representations (KDD 2014)</a:t>
            </a:r>
            <a:endParaRPr lang="zh-CN" altLang="en-US" sz="3200" dirty="0">
              <a:ea typeface="宋体" panose="02010600030101010101" pitchFamily="2" charset="-122"/>
            </a:endParaRPr>
          </a:p>
        </p:txBody>
      </p:sp>
      <p:sp>
        <p:nvSpPr>
          <p:cNvPr id="10243" name="内容占位符 2"/>
          <p:cNvSpPr>
            <a:spLocks noGrp="1" noChangeArrowheads="1"/>
          </p:cNvSpPr>
          <p:nvPr>
            <p:ph idx="1"/>
          </p:nvPr>
        </p:nvSpPr>
        <p:spPr>
          <a:xfrm>
            <a:off x="359532" y="1417638"/>
            <a:ext cx="8423275" cy="4530725"/>
          </a:xfrm>
        </p:spPr>
        <p:txBody>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Connection between texts and graphs:</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Words frequency in a natural language corpus follows a power law.</a:t>
            </a:r>
          </a:p>
          <a:p>
            <a:pPr lvl="1"/>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Vertex frequency in random walks on scale free graphs also follows a power law.</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34</a:t>
            </a:fld>
            <a:endParaRPr lang="en-US" altLang="en-US" sz="1200" dirty="0">
              <a:latin typeface="Garamond" panose="02020404030301010803" pitchFamily="18" charset="0"/>
            </a:endParaRPr>
          </a:p>
        </p:txBody>
      </p:sp>
      <p:pic>
        <p:nvPicPr>
          <p:cNvPr id="5" name="图片 4"/>
          <p:cNvPicPr>
            <a:picLocks noChangeAspect="1"/>
          </p:cNvPicPr>
          <p:nvPr/>
        </p:nvPicPr>
        <p:blipFill>
          <a:blip r:embed="rId3"/>
          <a:stretch>
            <a:fillRect/>
          </a:stretch>
        </p:blipFill>
        <p:spPr>
          <a:xfrm>
            <a:off x="1343363" y="3022683"/>
            <a:ext cx="6721025" cy="2925679"/>
          </a:xfrm>
          <a:prstGeom prst="rect">
            <a:avLst/>
          </a:prstGeom>
        </p:spPr>
      </p:pic>
    </p:spTree>
    <p:extLst>
      <p:ext uri="{BB962C8B-B14F-4D97-AF65-F5344CB8AC3E}">
        <p14:creationId xmlns:p14="http://schemas.microsoft.com/office/powerpoint/2010/main" val="2745423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200" dirty="0" err="1">
                <a:ea typeface="宋体" panose="02010600030101010101" pitchFamily="2" charset="-122"/>
              </a:rPr>
              <a:t>DeepWalk</a:t>
            </a:r>
            <a:r>
              <a:rPr lang="en-US" altLang="zh-CN" sz="3200" dirty="0">
                <a:ea typeface="宋体" panose="02010600030101010101" pitchFamily="2" charset="-122"/>
              </a:rPr>
              <a:t> Framework</a:t>
            </a:r>
            <a:endParaRPr lang="zh-CN" altLang="en-US" sz="3200" dirty="0">
              <a:ea typeface="宋体" panose="02010600030101010101" pitchFamily="2" charset="-122"/>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35</a:t>
            </a:fld>
            <a:endParaRPr lang="en-US" altLang="en-US" sz="1200" dirty="0">
              <a:latin typeface="Garamond" panose="02020404030301010803" pitchFamily="18" charset="0"/>
            </a:endParaRPr>
          </a:p>
        </p:txBody>
      </p:sp>
      <p:pic>
        <p:nvPicPr>
          <p:cNvPr id="2" name="图片 1"/>
          <p:cNvPicPr>
            <a:picLocks noChangeAspect="1"/>
          </p:cNvPicPr>
          <p:nvPr/>
        </p:nvPicPr>
        <p:blipFill>
          <a:blip r:embed="rId3"/>
          <a:stretch>
            <a:fillRect/>
          </a:stretch>
        </p:blipFill>
        <p:spPr>
          <a:xfrm>
            <a:off x="683568" y="1196752"/>
            <a:ext cx="7443013" cy="4877549"/>
          </a:xfrm>
          <a:prstGeom prst="rect">
            <a:avLst/>
          </a:prstGeom>
        </p:spPr>
      </p:pic>
    </p:spTree>
    <p:extLst>
      <p:ext uri="{BB962C8B-B14F-4D97-AF65-F5344CB8AC3E}">
        <p14:creationId xmlns:p14="http://schemas.microsoft.com/office/powerpoint/2010/main" val="306130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702915"/>
          </a:xfrm>
        </p:spPr>
        <p:txBody>
          <a:bodyPr/>
          <a:lstStyle/>
          <a:p>
            <a:r>
              <a:rPr lang="en-US" altLang="zh-CN" sz="3200" dirty="0">
                <a:ea typeface="宋体" panose="02010600030101010101" pitchFamily="2" charset="-122"/>
              </a:rPr>
              <a:t>Random Walk</a:t>
            </a:r>
            <a:endParaRPr lang="zh-CN" altLang="en-US" sz="3200" dirty="0">
              <a:ea typeface="宋体" panose="02010600030101010101" pitchFamily="2" charset="-122"/>
            </a:endParaRPr>
          </a:p>
        </p:txBody>
      </p:sp>
      <p:sp>
        <p:nvSpPr>
          <p:cNvPr id="10243" name="内容占位符 2"/>
          <p:cNvSpPr>
            <a:spLocks noGrp="1" noChangeArrowheads="1"/>
          </p:cNvSpPr>
          <p:nvPr>
            <p:ph idx="1"/>
          </p:nvPr>
        </p:nvSpPr>
        <p:spPr>
          <a:xfrm>
            <a:off x="359532" y="1052736"/>
            <a:ext cx="8423275" cy="4530725"/>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How to efficiently generate training data?</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Positive data: node pairs within k-hop neighborhood</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Negative data: node pairs not within k-hop neighborhood</a:t>
            </a:r>
          </a:p>
          <a:p>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DeepWalk</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applies a uniform random process to generate a set of random walks</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 → d → a → x → b</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 → e → b → d → c</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 random walk captures (partial) k-hop neighborhood information between nodes</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E.g., c → d → a → x → b indicates that</a:t>
            </a:r>
          </a:p>
          <a:p>
            <a:pPr lvl="2"/>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 d are 1-hop neighbors</a:t>
            </a:r>
          </a:p>
          <a:p>
            <a:pPr lvl="2"/>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 a are 2-hop neighbors</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36</a:t>
            </a:fld>
            <a:endParaRPr lang="en-US" altLang="en-US" sz="1200">
              <a:latin typeface="Garamond" panose="02020404030301010803" pitchFamily="18" charset="0"/>
            </a:endParaRPr>
          </a:p>
        </p:txBody>
      </p:sp>
      <p:pic>
        <p:nvPicPr>
          <p:cNvPr id="3" name="图片 2"/>
          <p:cNvPicPr>
            <a:picLocks noChangeAspect="1"/>
          </p:cNvPicPr>
          <p:nvPr/>
        </p:nvPicPr>
        <p:blipFill>
          <a:blip r:embed="rId2"/>
          <a:stretch>
            <a:fillRect/>
          </a:stretch>
        </p:blipFill>
        <p:spPr>
          <a:xfrm>
            <a:off x="5760132" y="3032956"/>
            <a:ext cx="2625422" cy="1404771"/>
          </a:xfrm>
          <a:prstGeom prst="rect">
            <a:avLst/>
          </a:prstGeom>
        </p:spPr>
      </p:pic>
    </p:spTree>
    <p:extLst>
      <p:ext uri="{BB962C8B-B14F-4D97-AF65-F5344CB8AC3E}">
        <p14:creationId xmlns:p14="http://schemas.microsoft.com/office/powerpoint/2010/main" val="2170923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702915"/>
          </a:xfrm>
        </p:spPr>
        <p:txBody>
          <a:bodyPr/>
          <a:lstStyle/>
          <a:p>
            <a:r>
              <a:rPr lang="en-US" altLang="zh-CN" sz="3200" dirty="0">
                <a:ea typeface="宋体" panose="02010600030101010101" pitchFamily="2" charset="-122"/>
              </a:rPr>
              <a:t>Representation Mapping</a:t>
            </a:r>
            <a:endParaRPr lang="zh-CN" altLang="en-US" sz="3200" dirty="0">
              <a:ea typeface="宋体" panose="02010600030101010101" pitchFamily="2" charset="-122"/>
            </a:endParaRPr>
          </a:p>
        </p:txBody>
      </p:sp>
      <p:sp>
        <p:nvSpPr>
          <p:cNvPr id="10243" name="内容占位符 2"/>
          <p:cNvSpPr>
            <a:spLocks noGrp="1" noChangeArrowheads="1"/>
          </p:cNvSpPr>
          <p:nvPr>
            <p:ph idx="1"/>
          </p:nvPr>
        </p:nvSpPr>
        <p:spPr>
          <a:xfrm>
            <a:off x="360363" y="1805409"/>
            <a:ext cx="4679690" cy="4062673"/>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Map the vertex under focus (</a:t>
            </a:r>
            <a:r>
              <a:rPr lang="en-US" altLang="zh-CN" sz="2800"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800" baseline="-25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to its representation</a:t>
            </a: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Define a window size</a:t>
            </a: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37</a:t>
            </a:fld>
            <a:endParaRPr lang="en-US" altLang="en-US" sz="1200">
              <a:latin typeface="Garamond" panose="02020404030301010803" pitchFamily="18" charset="0"/>
            </a:endParaRPr>
          </a:p>
        </p:txBody>
      </p:sp>
      <p:pic>
        <p:nvPicPr>
          <p:cNvPr id="2" name="图片 1">
            <a:extLst>
              <a:ext uri="{FF2B5EF4-FFF2-40B4-BE49-F238E27FC236}">
                <a16:creationId xmlns:a16="http://schemas.microsoft.com/office/drawing/2014/main" xmlns="" id="{131AFC37-0C42-41C5-B94C-3D3A386851E1}"/>
              </a:ext>
            </a:extLst>
          </p:cNvPr>
          <p:cNvPicPr>
            <a:picLocks noChangeAspect="1"/>
          </p:cNvPicPr>
          <p:nvPr/>
        </p:nvPicPr>
        <p:blipFill>
          <a:blip r:embed="rId2"/>
          <a:stretch>
            <a:fillRect/>
          </a:stretch>
        </p:blipFill>
        <p:spPr>
          <a:xfrm>
            <a:off x="1007603" y="1117076"/>
            <a:ext cx="6971951" cy="424943"/>
          </a:xfrm>
          <a:prstGeom prst="rect">
            <a:avLst/>
          </a:prstGeom>
        </p:spPr>
      </p:pic>
      <p:pic>
        <p:nvPicPr>
          <p:cNvPr id="4" name="图片 3">
            <a:extLst>
              <a:ext uri="{FF2B5EF4-FFF2-40B4-BE49-F238E27FC236}">
                <a16:creationId xmlns:a16="http://schemas.microsoft.com/office/drawing/2014/main" xmlns="" id="{3552264F-993C-4A3B-BA22-1C101D208599}"/>
              </a:ext>
            </a:extLst>
          </p:cNvPr>
          <p:cNvPicPr>
            <a:picLocks noChangeAspect="1"/>
          </p:cNvPicPr>
          <p:nvPr/>
        </p:nvPicPr>
        <p:blipFill>
          <a:blip r:embed="rId3"/>
          <a:stretch>
            <a:fillRect/>
          </a:stretch>
        </p:blipFill>
        <p:spPr>
          <a:xfrm>
            <a:off x="5005028" y="2420888"/>
            <a:ext cx="3096343" cy="2568325"/>
          </a:xfrm>
          <a:prstGeom prst="rect">
            <a:avLst/>
          </a:prstGeom>
        </p:spPr>
      </p:pic>
      <p:pic>
        <p:nvPicPr>
          <p:cNvPr id="5" name="图片 4">
            <a:extLst>
              <a:ext uri="{FF2B5EF4-FFF2-40B4-BE49-F238E27FC236}">
                <a16:creationId xmlns:a16="http://schemas.microsoft.com/office/drawing/2014/main" xmlns="" id="{2E6268FA-9ABD-4220-8FB5-FB7079503517}"/>
              </a:ext>
            </a:extLst>
          </p:cNvPr>
          <p:cNvPicPr>
            <a:picLocks noChangeAspect="1"/>
          </p:cNvPicPr>
          <p:nvPr/>
        </p:nvPicPr>
        <p:blipFill>
          <a:blip r:embed="rId4"/>
          <a:stretch>
            <a:fillRect/>
          </a:stretch>
        </p:blipFill>
        <p:spPr>
          <a:xfrm>
            <a:off x="645476" y="3699922"/>
            <a:ext cx="3537132" cy="1041454"/>
          </a:xfrm>
          <a:prstGeom prst="rect">
            <a:avLst/>
          </a:prstGeom>
        </p:spPr>
      </p:pic>
    </p:spTree>
    <p:extLst>
      <p:ext uri="{BB962C8B-B14F-4D97-AF65-F5344CB8AC3E}">
        <p14:creationId xmlns:p14="http://schemas.microsoft.com/office/powerpoint/2010/main" val="3648957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702915"/>
          </a:xfrm>
        </p:spPr>
        <p:txBody>
          <a:bodyPr/>
          <a:lstStyle/>
          <a:p>
            <a:r>
              <a:rPr lang="en-US" altLang="zh-CN" sz="3200" dirty="0">
                <a:ea typeface="宋体" panose="02010600030101010101" pitchFamily="2" charset="-122"/>
              </a:rPr>
              <a:t>Representation Mapping by Skip-Gram</a:t>
            </a:r>
            <a:endParaRPr lang="zh-CN" altLang="en-US" sz="3200" dirty="0">
              <a:ea typeface="宋体" panose="02010600030101010101" pitchFamily="2" charset="-122"/>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38</a:t>
            </a:fld>
            <a:endParaRPr lang="en-US" altLang="en-US" sz="1200">
              <a:latin typeface="Garamond" panose="02020404030301010803" pitchFamily="18" charset="0"/>
            </a:endParaRPr>
          </a:p>
        </p:txBody>
      </p:sp>
      <p:pic>
        <p:nvPicPr>
          <p:cNvPr id="5" name="图片 4">
            <a:extLst>
              <a:ext uri="{FF2B5EF4-FFF2-40B4-BE49-F238E27FC236}">
                <a16:creationId xmlns:a16="http://schemas.microsoft.com/office/drawing/2014/main" xmlns="" id="{2E6268FA-9ABD-4220-8FB5-FB7079503517}"/>
              </a:ext>
            </a:extLst>
          </p:cNvPr>
          <p:cNvPicPr>
            <a:picLocks noChangeAspect="1"/>
          </p:cNvPicPr>
          <p:nvPr/>
        </p:nvPicPr>
        <p:blipFill>
          <a:blip r:embed="rId2"/>
          <a:stretch>
            <a:fillRect/>
          </a:stretch>
        </p:blipFill>
        <p:spPr>
          <a:xfrm>
            <a:off x="719572" y="2996952"/>
            <a:ext cx="3537132" cy="1041454"/>
          </a:xfrm>
          <a:prstGeom prst="rect">
            <a:avLst/>
          </a:prstGeom>
        </p:spPr>
      </p:pic>
      <p:pic>
        <p:nvPicPr>
          <p:cNvPr id="6" name="图片 5">
            <a:extLst>
              <a:ext uri="{FF2B5EF4-FFF2-40B4-BE49-F238E27FC236}">
                <a16:creationId xmlns:a16="http://schemas.microsoft.com/office/drawing/2014/main" xmlns="" id="{C6DFDD83-D9B7-4207-B3F8-B9D47A5F2ACF}"/>
              </a:ext>
            </a:extLst>
          </p:cNvPr>
          <p:cNvPicPr>
            <a:picLocks noChangeAspect="1"/>
          </p:cNvPicPr>
          <p:nvPr/>
        </p:nvPicPr>
        <p:blipFill>
          <a:blip r:embed="rId3"/>
          <a:stretch>
            <a:fillRect/>
          </a:stretch>
        </p:blipFill>
        <p:spPr>
          <a:xfrm>
            <a:off x="4887298" y="1592796"/>
            <a:ext cx="4175956" cy="4479065"/>
          </a:xfrm>
          <a:prstGeom prst="rect">
            <a:avLst/>
          </a:prstGeom>
        </p:spPr>
      </p:pic>
      <p:sp>
        <p:nvSpPr>
          <p:cNvPr id="10243" name="内容占位符 2"/>
          <p:cNvSpPr>
            <a:spLocks noGrp="1" noChangeArrowheads="1"/>
          </p:cNvSpPr>
          <p:nvPr>
            <p:ph idx="1"/>
          </p:nvPr>
        </p:nvSpPr>
        <p:spPr>
          <a:xfrm>
            <a:off x="457200" y="1088740"/>
            <a:ext cx="5198617" cy="4062673"/>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Skip-gram: The input to the model is the target node, and the output are the “context nodes”, i.e., nodes within neighborhood</a:t>
            </a: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3E62DDBA-6E3C-4D9A-B152-FB1AD1C91A57}"/>
              </a:ext>
            </a:extLst>
          </p:cNvPr>
          <p:cNvPicPr>
            <a:picLocks noChangeAspect="1"/>
          </p:cNvPicPr>
          <p:nvPr/>
        </p:nvPicPr>
        <p:blipFill>
          <a:blip r:embed="rId4"/>
          <a:stretch>
            <a:fillRect/>
          </a:stretch>
        </p:blipFill>
        <p:spPr>
          <a:xfrm>
            <a:off x="575556" y="4533977"/>
            <a:ext cx="5080261" cy="1397072"/>
          </a:xfrm>
          <a:prstGeom prst="rect">
            <a:avLst/>
          </a:prstGeom>
        </p:spPr>
      </p:pic>
      <p:sp>
        <p:nvSpPr>
          <p:cNvPr id="7" name="文本框 6">
            <a:extLst>
              <a:ext uri="{FF2B5EF4-FFF2-40B4-BE49-F238E27FC236}">
                <a16:creationId xmlns:a16="http://schemas.microsoft.com/office/drawing/2014/main" xmlns="" id="{D2AECFB1-5993-49AD-9EC1-0339307B24CD}"/>
              </a:ext>
            </a:extLst>
          </p:cNvPr>
          <p:cNvSpPr txBox="1"/>
          <p:nvPr/>
        </p:nvSpPr>
        <p:spPr>
          <a:xfrm>
            <a:off x="5161024" y="3436758"/>
            <a:ext cx="540060" cy="400110"/>
          </a:xfrm>
          <a:prstGeom prst="rect">
            <a:avLst/>
          </a:prstGeom>
          <a:noFill/>
        </p:spPr>
        <p:txBody>
          <a:bodyPr wrap="square" rtlCol="0">
            <a:spAutoFit/>
          </a:bodyPr>
          <a:lstStyle/>
          <a:p>
            <a:r>
              <a:rPr lang="en-US" altLang="zh-CN" sz="2000" i="1" dirty="0">
                <a:solidFill>
                  <a:srgbClr val="FF0000"/>
                </a:solidFill>
              </a:rPr>
              <a:t>v</a:t>
            </a:r>
            <a:r>
              <a:rPr lang="en-US" altLang="zh-CN" sz="2000" baseline="-25000" dirty="0">
                <a:solidFill>
                  <a:srgbClr val="FF0000"/>
                </a:solidFill>
              </a:rPr>
              <a:t>1</a:t>
            </a:r>
            <a:endParaRPr lang="zh-CN" altLang="en-US" sz="2000" baseline="-25000" dirty="0">
              <a:solidFill>
                <a:srgbClr val="FF0000"/>
              </a:solidFill>
            </a:endParaRPr>
          </a:p>
        </p:txBody>
      </p:sp>
      <p:sp>
        <p:nvSpPr>
          <p:cNvPr id="11" name="文本框 10">
            <a:extLst>
              <a:ext uri="{FF2B5EF4-FFF2-40B4-BE49-F238E27FC236}">
                <a16:creationId xmlns:a16="http://schemas.microsoft.com/office/drawing/2014/main" xmlns="" id="{26B1EE1E-430D-4002-A6C8-C9311E425F2C}"/>
              </a:ext>
            </a:extLst>
          </p:cNvPr>
          <p:cNvSpPr txBox="1"/>
          <p:nvPr/>
        </p:nvSpPr>
        <p:spPr>
          <a:xfrm>
            <a:off x="8244408" y="2096852"/>
            <a:ext cx="540060" cy="400110"/>
          </a:xfrm>
          <a:prstGeom prst="rect">
            <a:avLst/>
          </a:prstGeom>
          <a:noFill/>
        </p:spPr>
        <p:txBody>
          <a:bodyPr wrap="square" rtlCol="0">
            <a:spAutoFit/>
          </a:bodyPr>
          <a:lstStyle/>
          <a:p>
            <a:r>
              <a:rPr lang="en-US" altLang="zh-CN" sz="2000" i="1" dirty="0"/>
              <a:t>v</a:t>
            </a:r>
            <a:r>
              <a:rPr lang="en-US" altLang="zh-CN" sz="2000" baseline="-25000" dirty="0"/>
              <a:t>3</a:t>
            </a:r>
            <a:endParaRPr lang="zh-CN" altLang="en-US" sz="2000" baseline="-25000" dirty="0"/>
          </a:p>
        </p:txBody>
      </p:sp>
      <p:sp>
        <p:nvSpPr>
          <p:cNvPr id="12" name="文本框 11">
            <a:extLst>
              <a:ext uri="{FF2B5EF4-FFF2-40B4-BE49-F238E27FC236}">
                <a16:creationId xmlns:a16="http://schemas.microsoft.com/office/drawing/2014/main" xmlns="" id="{6722E386-20A5-4AFA-86CE-805F4CDF2540}"/>
              </a:ext>
            </a:extLst>
          </p:cNvPr>
          <p:cNvSpPr txBox="1"/>
          <p:nvPr/>
        </p:nvSpPr>
        <p:spPr>
          <a:xfrm>
            <a:off x="8244408" y="3317624"/>
            <a:ext cx="540060" cy="400110"/>
          </a:xfrm>
          <a:prstGeom prst="rect">
            <a:avLst/>
          </a:prstGeom>
          <a:noFill/>
        </p:spPr>
        <p:txBody>
          <a:bodyPr wrap="square" rtlCol="0">
            <a:spAutoFit/>
          </a:bodyPr>
          <a:lstStyle/>
          <a:p>
            <a:r>
              <a:rPr lang="en-US" altLang="zh-CN" sz="2000" i="1" dirty="0"/>
              <a:t>v</a:t>
            </a:r>
            <a:r>
              <a:rPr lang="en-US" altLang="zh-CN" sz="2000" baseline="-25000" dirty="0"/>
              <a:t>5</a:t>
            </a:r>
            <a:endParaRPr lang="zh-CN" altLang="en-US" sz="2000" baseline="-25000" dirty="0"/>
          </a:p>
        </p:txBody>
      </p:sp>
      <p:sp>
        <p:nvSpPr>
          <p:cNvPr id="13" name="文本框 12">
            <a:extLst>
              <a:ext uri="{FF2B5EF4-FFF2-40B4-BE49-F238E27FC236}">
                <a16:creationId xmlns:a16="http://schemas.microsoft.com/office/drawing/2014/main" xmlns="" id="{CA1ADF82-CD25-4FA4-8B58-1FC249789B3D}"/>
              </a:ext>
            </a:extLst>
          </p:cNvPr>
          <p:cNvSpPr txBox="1"/>
          <p:nvPr/>
        </p:nvSpPr>
        <p:spPr>
          <a:xfrm>
            <a:off x="6412753" y="2510606"/>
            <a:ext cx="1010887" cy="400110"/>
          </a:xfrm>
          <a:prstGeom prst="rect">
            <a:avLst/>
          </a:prstGeom>
          <a:noFill/>
        </p:spPr>
        <p:txBody>
          <a:bodyPr wrap="square" rtlCol="0">
            <a:spAutoFit/>
          </a:bodyPr>
          <a:lstStyle/>
          <a:p>
            <a:r>
              <a:rPr lang="en-US" altLang="zh-CN" sz="2000" dirty="0">
                <a:sym typeface="Symbol" panose="05050102010706020507" pitchFamily="18" charset="2"/>
              </a:rPr>
              <a:t>(</a:t>
            </a:r>
            <a:r>
              <a:rPr lang="en-US" altLang="zh-CN" sz="2000" i="1" dirty="0">
                <a:solidFill>
                  <a:srgbClr val="FF0000"/>
                </a:solidFill>
              </a:rPr>
              <a:t>v</a:t>
            </a:r>
            <a:r>
              <a:rPr lang="en-US" altLang="zh-CN" sz="2000" baseline="-25000" dirty="0">
                <a:solidFill>
                  <a:srgbClr val="FF0000"/>
                </a:solidFill>
              </a:rPr>
              <a:t>1</a:t>
            </a:r>
            <a:r>
              <a:rPr lang="en-US" altLang="zh-CN" sz="2000" dirty="0">
                <a:solidFill>
                  <a:srgbClr val="FF0000"/>
                </a:solidFill>
              </a:rPr>
              <a:t>)</a:t>
            </a:r>
            <a:endParaRPr lang="zh-CN" altLang="en-US" sz="2000" dirty="0">
              <a:solidFill>
                <a:srgbClr val="FF0000"/>
              </a:solidFill>
            </a:endParaRPr>
          </a:p>
        </p:txBody>
      </p:sp>
    </p:spTree>
    <p:extLst>
      <p:ext uri="{BB962C8B-B14F-4D97-AF65-F5344CB8AC3E}">
        <p14:creationId xmlns:p14="http://schemas.microsoft.com/office/powerpoint/2010/main" val="710562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DeepWalk</a:t>
            </a:r>
            <a:r>
              <a:rPr lang="en-US" altLang="zh-CN" dirty="0"/>
              <a:t> Algorithm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39</a:t>
            </a:fld>
            <a:endParaRPr lang="en-US" altLang="en-US"/>
          </a:p>
        </p:txBody>
      </p:sp>
      <p:pic>
        <p:nvPicPr>
          <p:cNvPr id="5" name="图片 4"/>
          <p:cNvPicPr>
            <a:picLocks noChangeAspect="1"/>
          </p:cNvPicPr>
          <p:nvPr/>
        </p:nvPicPr>
        <p:blipFill>
          <a:blip r:embed="rId2"/>
          <a:stretch>
            <a:fillRect/>
          </a:stretch>
        </p:blipFill>
        <p:spPr>
          <a:xfrm>
            <a:off x="1187624" y="1149457"/>
            <a:ext cx="6768752" cy="4920293"/>
          </a:xfrm>
          <a:prstGeom prst="rect">
            <a:avLst/>
          </a:prstGeom>
        </p:spPr>
      </p:pic>
    </p:spTree>
    <p:extLst>
      <p:ext uri="{BB962C8B-B14F-4D97-AF65-F5344CB8AC3E}">
        <p14:creationId xmlns:p14="http://schemas.microsoft.com/office/powerpoint/2010/main" val="35612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Social Network and Graph</a:t>
            </a:r>
            <a:endParaRPr lang="zh-CN" altLang="en-US" dirty="0"/>
          </a:p>
        </p:txBody>
      </p:sp>
      <p:sp>
        <p:nvSpPr>
          <p:cNvPr id="3" name="内容占位符 2"/>
          <p:cNvSpPr>
            <a:spLocks noGrp="1"/>
          </p:cNvSpPr>
          <p:nvPr>
            <p:ph idx="1"/>
          </p:nvPr>
        </p:nvSpPr>
        <p:spPr>
          <a:xfrm>
            <a:off x="468942" y="1088740"/>
            <a:ext cx="8531549" cy="648072"/>
          </a:xfrm>
        </p:spPr>
        <p:txBody>
          <a:bodyPr/>
          <a:lstStyle/>
          <a:p>
            <a:r>
              <a:rPr lang="en-US" altLang="zh-CN" sz="2800" dirty="0"/>
              <a:t>The social network data are typically represented in graphs</a:t>
            </a:r>
          </a:p>
        </p:txBody>
      </p:sp>
      <p:sp>
        <p:nvSpPr>
          <p:cNvPr id="51" name="内容占位符 2"/>
          <p:cNvSpPr txBox="1">
            <a:spLocks/>
          </p:cNvSpPr>
          <p:nvPr/>
        </p:nvSpPr>
        <p:spPr>
          <a:xfrm>
            <a:off x="468942" y="5049180"/>
            <a:ext cx="8229600" cy="2232248"/>
          </a:xfrm>
          <a:prstGeom prst="rect">
            <a:avLst/>
          </a:prstGeom>
        </p:spPr>
        <p:txBody>
          <a:bodyPr/>
          <a:lstStyle/>
          <a:p>
            <a:pPr marL="342900" marR="0" lvl="0" indent="-342900" defTabSz="914400" latinLnBrk="0">
              <a:lnSpc>
                <a:spcPct val="100000"/>
              </a:lnSpc>
              <a:spcBef>
                <a:spcPct val="20000"/>
              </a:spcBef>
              <a:buClr>
                <a:schemeClr val="accent1"/>
              </a:buClr>
              <a:buSzPct val="65000"/>
              <a:buFont typeface="Wingdings" panose="05000000000000000000" pitchFamily="2" charset="2"/>
              <a:buChar char="n"/>
              <a:tabLst/>
              <a:defRPr/>
            </a:pPr>
            <a:r>
              <a:rPr lang="en-US" altLang="zh-CN" sz="2800" dirty="0">
                <a:latin typeface="+mn-lt"/>
              </a:rPr>
              <a:t>Nodes and edges</a:t>
            </a:r>
          </a:p>
          <a:p>
            <a:pPr marL="342900" marR="0" lvl="0" indent="-342900" defTabSz="914400" latinLnBrk="0">
              <a:lnSpc>
                <a:spcPct val="100000"/>
              </a:lnSpc>
              <a:spcBef>
                <a:spcPct val="20000"/>
              </a:spcBef>
              <a:buClr>
                <a:schemeClr val="accent1"/>
              </a:buClr>
              <a:buSzPct val="65000"/>
              <a:buFont typeface="Wingdings" panose="05000000000000000000" pitchFamily="2" charset="2"/>
              <a:buChar char="n"/>
              <a:tabLst/>
              <a:defRPr/>
            </a:pPr>
            <a:r>
              <a:rPr lang="en-US" altLang="zh-CN" sz="2800" dirty="0">
                <a:latin typeface="+mn-lt"/>
              </a:rPr>
              <a:t>Some attributes may be associated with nodes</a:t>
            </a:r>
          </a:p>
          <a:p>
            <a:pPr marL="342900" marR="0" lvl="0" indent="-342900" defTabSz="914400" latinLnBrk="0">
              <a:lnSpc>
                <a:spcPct val="100000"/>
              </a:lnSpc>
              <a:spcBef>
                <a:spcPct val="20000"/>
              </a:spcBef>
              <a:buClr>
                <a:schemeClr val="accent1"/>
              </a:buClr>
              <a:buSzPct val="65000"/>
              <a:buFont typeface="Wingdings" panose="05000000000000000000" pitchFamily="2" charset="2"/>
              <a:buChar char="n"/>
              <a:tabLst/>
              <a:defRPr/>
            </a:pPr>
            <a:r>
              <a:rPr lang="en-US" altLang="zh-CN" sz="2800" dirty="0">
                <a:latin typeface="+mn-lt"/>
              </a:rPr>
              <a:t>Edges may be weighted or directional</a:t>
            </a:r>
          </a:p>
        </p:txBody>
      </p:sp>
      <p:grpSp>
        <p:nvGrpSpPr>
          <p:cNvPr id="42" name="组合 41"/>
          <p:cNvGrpSpPr/>
          <p:nvPr/>
        </p:nvGrpSpPr>
        <p:grpSpPr>
          <a:xfrm>
            <a:off x="930518" y="2528900"/>
            <a:ext cx="7053775" cy="3168352"/>
            <a:chOff x="930518" y="2060848"/>
            <a:chExt cx="7053775" cy="3168352"/>
          </a:xfrm>
        </p:grpSpPr>
        <p:pic>
          <p:nvPicPr>
            <p:cNvPr id="43" name="Picture 7"/>
            <p:cNvPicPr>
              <a:picLocks noChangeAspect="1" noChangeArrowheads="1"/>
            </p:cNvPicPr>
            <p:nvPr/>
          </p:nvPicPr>
          <p:blipFill>
            <a:blip r:embed="rId3" cstate="print"/>
            <a:srcRect/>
            <a:stretch>
              <a:fillRect/>
            </a:stretch>
          </p:blipFill>
          <p:spPr bwMode="auto">
            <a:xfrm>
              <a:off x="930518" y="2060848"/>
              <a:ext cx="3560625" cy="3168352"/>
            </a:xfrm>
            <a:prstGeom prst="rect">
              <a:avLst/>
            </a:prstGeom>
            <a:noFill/>
            <a:ln w="9525">
              <a:solidFill>
                <a:schemeClr val="tx1"/>
              </a:solidFill>
              <a:miter lim="800000"/>
              <a:headEnd/>
              <a:tailEnd/>
            </a:ln>
          </p:spPr>
        </p:pic>
        <p:pic>
          <p:nvPicPr>
            <p:cNvPr id="44" name="Picture 8"/>
            <p:cNvPicPr>
              <a:picLocks noChangeAspect="1" noChangeArrowheads="1"/>
            </p:cNvPicPr>
            <p:nvPr/>
          </p:nvPicPr>
          <p:blipFill>
            <a:blip r:embed="rId4" cstate="print"/>
            <a:srcRect/>
            <a:stretch>
              <a:fillRect/>
            </a:stretch>
          </p:blipFill>
          <p:spPr bwMode="auto">
            <a:xfrm>
              <a:off x="4860033" y="2060848"/>
              <a:ext cx="3124260" cy="3168000"/>
            </a:xfrm>
            <a:prstGeom prst="rect">
              <a:avLst/>
            </a:prstGeom>
            <a:noFill/>
            <a:ln w="9525">
              <a:solidFill>
                <a:schemeClr val="tx1"/>
              </a:solidFill>
              <a:miter lim="800000"/>
              <a:headEnd/>
              <a:tailEnd/>
            </a:ln>
          </p:spPr>
        </p:pic>
      </p:grpSp>
      <p:grpSp>
        <p:nvGrpSpPr>
          <p:cNvPr id="45" name="组合 44"/>
          <p:cNvGrpSpPr/>
          <p:nvPr/>
        </p:nvGrpSpPr>
        <p:grpSpPr>
          <a:xfrm>
            <a:off x="1403704" y="1916832"/>
            <a:ext cx="6120624" cy="2970235"/>
            <a:chOff x="1403704" y="1916832"/>
            <a:chExt cx="6120624" cy="2970235"/>
          </a:xfrm>
        </p:grpSpPr>
        <p:grpSp>
          <p:nvGrpSpPr>
            <p:cNvPr id="46" name="组合 38"/>
            <p:cNvGrpSpPr/>
            <p:nvPr/>
          </p:nvGrpSpPr>
          <p:grpSpPr>
            <a:xfrm>
              <a:off x="1403704" y="1916832"/>
              <a:ext cx="6120624" cy="1872112"/>
              <a:chOff x="1403704" y="1916832"/>
              <a:chExt cx="6120624" cy="1872112"/>
            </a:xfrm>
          </p:grpSpPr>
          <p:grpSp>
            <p:nvGrpSpPr>
              <p:cNvPr id="49" name="组合 29"/>
              <p:cNvGrpSpPr/>
              <p:nvPr/>
            </p:nvGrpSpPr>
            <p:grpSpPr>
              <a:xfrm>
                <a:off x="1403704" y="1916832"/>
                <a:ext cx="2376208" cy="1872112"/>
                <a:chOff x="971600" y="2413386"/>
                <a:chExt cx="2376208" cy="1872112"/>
              </a:xfrm>
            </p:grpSpPr>
            <p:cxnSp>
              <p:nvCxnSpPr>
                <p:cNvPr id="66" name="直接箭头连接符 65"/>
                <p:cNvCxnSpPr>
                  <a:stCxn id="74" idx="2"/>
                  <a:endCxn id="73" idx="6"/>
                </p:cNvCxnSpPr>
                <p:nvPr/>
              </p:nvCxnSpPr>
              <p:spPr>
                <a:xfrm flipH="1">
                  <a:off x="1475600" y="2708896"/>
                  <a:ext cx="43216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任意多边形 66"/>
                <p:cNvSpPr/>
                <p:nvPr/>
              </p:nvSpPr>
              <p:spPr>
                <a:xfrm>
                  <a:off x="2339752" y="2413386"/>
                  <a:ext cx="580445" cy="144000"/>
                </a:xfrm>
                <a:custGeom>
                  <a:avLst/>
                  <a:gdLst>
                    <a:gd name="connsiteX0" fmla="*/ 0 w 580445"/>
                    <a:gd name="connsiteY0" fmla="*/ 231913 h 239864"/>
                    <a:gd name="connsiteX1" fmla="*/ 294198 w 580445"/>
                    <a:gd name="connsiteY1" fmla="*/ 1325 h 239864"/>
                    <a:gd name="connsiteX2" fmla="*/ 580445 w 580445"/>
                    <a:gd name="connsiteY2" fmla="*/ 239864 h 239864"/>
                    <a:gd name="connsiteX3" fmla="*/ 580445 w 580445"/>
                    <a:gd name="connsiteY3" fmla="*/ 239864 h 239864"/>
                  </a:gdLst>
                  <a:ahLst/>
                  <a:cxnLst>
                    <a:cxn ang="0">
                      <a:pos x="connsiteX0" y="connsiteY0"/>
                    </a:cxn>
                    <a:cxn ang="0">
                      <a:pos x="connsiteX1" y="connsiteY1"/>
                    </a:cxn>
                    <a:cxn ang="0">
                      <a:pos x="connsiteX2" y="connsiteY2"/>
                    </a:cxn>
                    <a:cxn ang="0">
                      <a:pos x="connsiteX3" y="connsiteY3"/>
                    </a:cxn>
                  </a:cxnLst>
                  <a:rect l="l" t="t" r="r" b="b"/>
                  <a:pathLst>
                    <a:path w="580445" h="239864">
                      <a:moveTo>
                        <a:pt x="0" y="231913"/>
                      </a:moveTo>
                      <a:cubicBezTo>
                        <a:pt x="98728" y="115956"/>
                        <a:pt x="197457" y="0"/>
                        <a:pt x="294198" y="1325"/>
                      </a:cubicBezTo>
                      <a:cubicBezTo>
                        <a:pt x="390939" y="2650"/>
                        <a:pt x="580445" y="239864"/>
                        <a:pt x="580445" y="239864"/>
                      </a:cubicBezTo>
                      <a:lnTo>
                        <a:pt x="580445" y="239864"/>
                      </a:lnTo>
                    </a:path>
                  </a:pathLst>
                </a:cu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任意多边形 67"/>
                <p:cNvSpPr/>
                <p:nvPr/>
              </p:nvSpPr>
              <p:spPr>
                <a:xfrm flipV="1">
                  <a:off x="2339752" y="2820234"/>
                  <a:ext cx="580445" cy="144000"/>
                </a:xfrm>
                <a:custGeom>
                  <a:avLst/>
                  <a:gdLst>
                    <a:gd name="connsiteX0" fmla="*/ 0 w 580445"/>
                    <a:gd name="connsiteY0" fmla="*/ 231913 h 239864"/>
                    <a:gd name="connsiteX1" fmla="*/ 294198 w 580445"/>
                    <a:gd name="connsiteY1" fmla="*/ 1325 h 239864"/>
                    <a:gd name="connsiteX2" fmla="*/ 580445 w 580445"/>
                    <a:gd name="connsiteY2" fmla="*/ 239864 h 239864"/>
                    <a:gd name="connsiteX3" fmla="*/ 580445 w 580445"/>
                    <a:gd name="connsiteY3" fmla="*/ 239864 h 239864"/>
                  </a:gdLst>
                  <a:ahLst/>
                  <a:cxnLst>
                    <a:cxn ang="0">
                      <a:pos x="connsiteX0" y="connsiteY0"/>
                    </a:cxn>
                    <a:cxn ang="0">
                      <a:pos x="connsiteX1" y="connsiteY1"/>
                    </a:cxn>
                    <a:cxn ang="0">
                      <a:pos x="connsiteX2" y="connsiteY2"/>
                    </a:cxn>
                    <a:cxn ang="0">
                      <a:pos x="connsiteX3" y="connsiteY3"/>
                    </a:cxn>
                  </a:cxnLst>
                  <a:rect l="l" t="t" r="r" b="b"/>
                  <a:pathLst>
                    <a:path w="580445" h="239864">
                      <a:moveTo>
                        <a:pt x="0" y="231913"/>
                      </a:moveTo>
                      <a:cubicBezTo>
                        <a:pt x="98728" y="115956"/>
                        <a:pt x="197457" y="0"/>
                        <a:pt x="294198" y="1325"/>
                      </a:cubicBezTo>
                      <a:cubicBezTo>
                        <a:pt x="390939" y="2650"/>
                        <a:pt x="580445" y="239864"/>
                        <a:pt x="580445" y="239864"/>
                      </a:cubicBezTo>
                      <a:lnTo>
                        <a:pt x="580445" y="239864"/>
                      </a:lnTo>
                    </a:path>
                  </a:pathLst>
                </a:cu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9" name="直接箭头连接符 68"/>
                <p:cNvCxnSpPr/>
                <p:nvPr/>
              </p:nvCxnSpPr>
              <p:spPr>
                <a:xfrm flipV="1">
                  <a:off x="3095808" y="2916993"/>
                  <a:ext cx="0" cy="9360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77" idx="6"/>
                </p:cNvCxnSpPr>
                <p:nvPr/>
              </p:nvCxnSpPr>
              <p:spPr>
                <a:xfrm flipH="1" flipV="1">
                  <a:off x="2411760" y="4069498"/>
                  <a:ext cx="432048" cy="2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endCxn id="77" idx="2"/>
                </p:cNvCxnSpPr>
                <p:nvPr/>
              </p:nvCxnSpPr>
              <p:spPr>
                <a:xfrm flipV="1">
                  <a:off x="1475656" y="4069498"/>
                  <a:ext cx="432104" cy="2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427501" y="3496860"/>
                  <a:ext cx="504056" cy="4680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971600" y="2492896"/>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1</a:t>
                  </a:r>
                  <a:endParaRPr lang="zh-CN" altLang="en-US" b="1" baseline="-25000" dirty="0">
                    <a:latin typeface="Times New Roman" pitchFamily="18" charset="0"/>
                    <a:ea typeface="Arial Unicode MS" pitchFamily="34" charset="-122"/>
                    <a:cs typeface="Times New Roman" pitchFamily="18" charset="0"/>
                  </a:endParaRPr>
                </a:p>
              </p:txBody>
            </p:sp>
            <p:sp>
              <p:nvSpPr>
                <p:cNvPr id="74" name="椭圆 73"/>
                <p:cNvSpPr/>
                <p:nvPr/>
              </p:nvSpPr>
              <p:spPr>
                <a:xfrm>
                  <a:off x="1907760" y="2492896"/>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2</a:t>
                  </a:r>
                  <a:endParaRPr lang="zh-CN" altLang="en-US" b="1" baseline="-25000" dirty="0">
                    <a:latin typeface="Times New Roman" pitchFamily="18" charset="0"/>
                    <a:ea typeface="Arial Unicode MS" pitchFamily="34" charset="-122"/>
                    <a:cs typeface="Times New Roman" pitchFamily="18" charset="0"/>
                  </a:endParaRPr>
                </a:p>
              </p:txBody>
            </p:sp>
            <p:sp>
              <p:nvSpPr>
                <p:cNvPr id="75" name="椭圆 74"/>
                <p:cNvSpPr/>
                <p:nvPr/>
              </p:nvSpPr>
              <p:spPr>
                <a:xfrm>
                  <a:off x="2843808" y="2492896"/>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3</a:t>
                  </a:r>
                  <a:endParaRPr lang="zh-CN" altLang="en-US" b="1" baseline="-25000" dirty="0">
                    <a:latin typeface="Times New Roman" pitchFamily="18" charset="0"/>
                    <a:ea typeface="Arial Unicode MS" pitchFamily="34" charset="-122"/>
                    <a:cs typeface="Times New Roman" pitchFamily="18" charset="0"/>
                  </a:endParaRPr>
                </a:p>
              </p:txBody>
            </p:sp>
            <p:sp>
              <p:nvSpPr>
                <p:cNvPr id="76" name="椭圆 75"/>
                <p:cNvSpPr/>
                <p:nvPr/>
              </p:nvSpPr>
              <p:spPr>
                <a:xfrm>
                  <a:off x="971600" y="3853498"/>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4</a:t>
                  </a:r>
                  <a:endParaRPr lang="zh-CN" altLang="en-US" b="1" baseline="-25000" dirty="0">
                    <a:latin typeface="Times New Roman" pitchFamily="18" charset="0"/>
                    <a:ea typeface="Arial Unicode MS" pitchFamily="34" charset="-122"/>
                    <a:cs typeface="Times New Roman" pitchFamily="18" charset="0"/>
                  </a:endParaRPr>
                </a:p>
              </p:txBody>
            </p:sp>
            <p:sp>
              <p:nvSpPr>
                <p:cNvPr id="77" name="椭圆 76"/>
                <p:cNvSpPr/>
                <p:nvPr/>
              </p:nvSpPr>
              <p:spPr>
                <a:xfrm>
                  <a:off x="1907760" y="3853498"/>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5</a:t>
                  </a:r>
                  <a:endParaRPr lang="zh-CN" altLang="en-US" b="1" baseline="-25000" dirty="0">
                    <a:latin typeface="Times New Roman" pitchFamily="18" charset="0"/>
                    <a:ea typeface="Arial Unicode MS" pitchFamily="34" charset="-122"/>
                    <a:cs typeface="Times New Roman" pitchFamily="18" charset="0"/>
                  </a:endParaRPr>
                </a:p>
              </p:txBody>
            </p:sp>
            <p:sp>
              <p:nvSpPr>
                <p:cNvPr id="78" name="椭圆 77"/>
                <p:cNvSpPr/>
                <p:nvPr/>
              </p:nvSpPr>
              <p:spPr>
                <a:xfrm>
                  <a:off x="2843808" y="3853498"/>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6</a:t>
                  </a:r>
                  <a:endParaRPr lang="zh-CN" altLang="en-US" b="1" baseline="-25000" dirty="0">
                    <a:latin typeface="Times New Roman" pitchFamily="18" charset="0"/>
                    <a:ea typeface="Arial Unicode MS" pitchFamily="34" charset="-122"/>
                    <a:cs typeface="Times New Roman" pitchFamily="18" charset="0"/>
                  </a:endParaRPr>
                </a:p>
              </p:txBody>
            </p:sp>
            <p:sp>
              <p:nvSpPr>
                <p:cNvPr id="79" name="椭圆 78"/>
                <p:cNvSpPr/>
                <p:nvPr/>
              </p:nvSpPr>
              <p:spPr>
                <a:xfrm>
                  <a:off x="1907816" y="3205025"/>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7</a:t>
                  </a:r>
                  <a:endParaRPr lang="zh-CN" altLang="en-US" b="1" baseline="-25000" dirty="0">
                    <a:latin typeface="Times New Roman" pitchFamily="18" charset="0"/>
                    <a:ea typeface="Arial Unicode MS" pitchFamily="34" charset="-122"/>
                    <a:cs typeface="Times New Roman" pitchFamily="18" charset="0"/>
                  </a:endParaRPr>
                </a:p>
              </p:txBody>
            </p:sp>
          </p:grpSp>
          <p:grpSp>
            <p:nvGrpSpPr>
              <p:cNvPr id="50" name="组合 47"/>
              <p:cNvGrpSpPr/>
              <p:nvPr/>
            </p:nvGrpSpPr>
            <p:grpSpPr>
              <a:xfrm>
                <a:off x="5148120" y="1988038"/>
                <a:ext cx="2376208" cy="1792602"/>
                <a:chOff x="4716016" y="2484592"/>
                <a:chExt cx="2376208" cy="1792602"/>
              </a:xfrm>
            </p:grpSpPr>
            <p:cxnSp>
              <p:nvCxnSpPr>
                <p:cNvPr id="52" name="直接箭头连接符 51"/>
                <p:cNvCxnSpPr>
                  <a:stCxn id="59" idx="2"/>
                  <a:endCxn id="58" idx="6"/>
                </p:cNvCxnSpPr>
                <p:nvPr/>
              </p:nvCxnSpPr>
              <p:spPr>
                <a:xfrm flipH="1">
                  <a:off x="5220016" y="2700592"/>
                  <a:ext cx="43216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840224" y="2908689"/>
                  <a:ext cx="0" cy="93600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62" idx="6"/>
                </p:cNvCxnSpPr>
                <p:nvPr/>
              </p:nvCxnSpPr>
              <p:spPr>
                <a:xfrm flipH="1" flipV="1">
                  <a:off x="6156176" y="4061194"/>
                  <a:ext cx="432048" cy="24"/>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62" idx="2"/>
                </p:cNvCxnSpPr>
                <p:nvPr/>
              </p:nvCxnSpPr>
              <p:spPr>
                <a:xfrm flipV="1">
                  <a:off x="5220072" y="4061194"/>
                  <a:ext cx="432104" cy="24"/>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5171917" y="3488556"/>
                  <a:ext cx="504056" cy="46800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3" idx="1"/>
                </p:cNvCxnSpPr>
                <p:nvPr/>
              </p:nvCxnSpPr>
              <p:spPr>
                <a:xfrm>
                  <a:off x="5148064" y="2852936"/>
                  <a:ext cx="1513969" cy="10555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716016"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1</a:t>
                  </a:r>
                  <a:endParaRPr lang="zh-CN" altLang="en-US" b="1" baseline="-25000" dirty="0">
                    <a:latin typeface="Times New Roman" pitchFamily="18" charset="0"/>
                    <a:ea typeface="Arial Unicode MS" pitchFamily="34" charset="-122"/>
                    <a:cs typeface="Times New Roman" pitchFamily="18" charset="0"/>
                  </a:endParaRPr>
                </a:p>
              </p:txBody>
            </p:sp>
            <p:sp>
              <p:nvSpPr>
                <p:cNvPr id="59" name="椭圆 58"/>
                <p:cNvSpPr/>
                <p:nvPr/>
              </p:nvSpPr>
              <p:spPr>
                <a:xfrm>
                  <a:off x="5652176"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2</a:t>
                  </a:r>
                  <a:endParaRPr lang="zh-CN" altLang="en-US" b="1" baseline="-25000" dirty="0">
                    <a:latin typeface="Times New Roman" pitchFamily="18" charset="0"/>
                    <a:ea typeface="Arial Unicode MS" pitchFamily="34" charset="-122"/>
                    <a:cs typeface="Times New Roman" pitchFamily="18" charset="0"/>
                  </a:endParaRPr>
                </a:p>
              </p:txBody>
            </p:sp>
            <p:sp>
              <p:nvSpPr>
                <p:cNvPr id="60" name="椭圆 59"/>
                <p:cNvSpPr/>
                <p:nvPr/>
              </p:nvSpPr>
              <p:spPr>
                <a:xfrm>
                  <a:off x="6588224" y="2484592"/>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3</a:t>
                  </a:r>
                  <a:endParaRPr lang="zh-CN" altLang="en-US" b="1" baseline="-25000" dirty="0">
                    <a:latin typeface="Times New Roman" pitchFamily="18" charset="0"/>
                    <a:ea typeface="Arial Unicode MS" pitchFamily="34" charset="-122"/>
                    <a:cs typeface="Times New Roman" pitchFamily="18" charset="0"/>
                  </a:endParaRPr>
                </a:p>
              </p:txBody>
            </p:sp>
            <p:sp>
              <p:nvSpPr>
                <p:cNvPr id="61" name="椭圆 60"/>
                <p:cNvSpPr/>
                <p:nvPr/>
              </p:nvSpPr>
              <p:spPr>
                <a:xfrm>
                  <a:off x="4716016"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4</a:t>
                  </a:r>
                  <a:endParaRPr lang="zh-CN" altLang="en-US" b="1" baseline="-25000" dirty="0">
                    <a:latin typeface="Times New Roman" pitchFamily="18" charset="0"/>
                    <a:ea typeface="Arial Unicode MS" pitchFamily="34" charset="-122"/>
                    <a:cs typeface="Times New Roman" pitchFamily="18" charset="0"/>
                  </a:endParaRPr>
                </a:p>
              </p:txBody>
            </p:sp>
            <p:sp>
              <p:nvSpPr>
                <p:cNvPr id="62" name="椭圆 61"/>
                <p:cNvSpPr/>
                <p:nvPr/>
              </p:nvSpPr>
              <p:spPr>
                <a:xfrm>
                  <a:off x="5652176"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5</a:t>
                  </a:r>
                  <a:endParaRPr lang="zh-CN" altLang="en-US" b="1" baseline="-25000" dirty="0">
                    <a:latin typeface="Times New Roman" pitchFamily="18" charset="0"/>
                    <a:ea typeface="Arial Unicode MS" pitchFamily="34" charset="-122"/>
                    <a:cs typeface="Times New Roman" pitchFamily="18" charset="0"/>
                  </a:endParaRPr>
                </a:p>
              </p:txBody>
            </p:sp>
            <p:sp>
              <p:nvSpPr>
                <p:cNvPr id="63" name="椭圆 62"/>
                <p:cNvSpPr/>
                <p:nvPr/>
              </p:nvSpPr>
              <p:spPr>
                <a:xfrm>
                  <a:off x="6588224" y="3845194"/>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6</a:t>
                  </a:r>
                  <a:endParaRPr lang="zh-CN" altLang="en-US" b="1" baseline="-25000" dirty="0">
                    <a:latin typeface="Times New Roman" pitchFamily="18" charset="0"/>
                    <a:ea typeface="Arial Unicode MS" pitchFamily="34" charset="-122"/>
                    <a:cs typeface="Times New Roman" pitchFamily="18" charset="0"/>
                  </a:endParaRPr>
                </a:p>
              </p:txBody>
            </p:sp>
            <p:sp>
              <p:nvSpPr>
                <p:cNvPr id="64" name="椭圆 63"/>
                <p:cNvSpPr/>
                <p:nvPr/>
              </p:nvSpPr>
              <p:spPr>
                <a:xfrm>
                  <a:off x="5652232" y="3196721"/>
                  <a:ext cx="504000" cy="432000"/>
                </a:xfrm>
                <a:prstGeom prst="ellipse">
                  <a:avLst/>
                </a:prstGeom>
                <a:solidFill>
                  <a:srgbClr val="000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altLang="zh-CN" b="1" i="1" dirty="0">
                      <a:latin typeface="Times New Roman" pitchFamily="18" charset="0"/>
                      <a:ea typeface="Arial Unicode MS" pitchFamily="34" charset="-122"/>
                      <a:cs typeface="Times New Roman" pitchFamily="18" charset="0"/>
                    </a:rPr>
                    <a:t>v</a:t>
                  </a:r>
                  <a:r>
                    <a:rPr lang="en-US" altLang="zh-CN" b="1" baseline="-25000" dirty="0">
                      <a:latin typeface="Times New Roman" pitchFamily="18" charset="0"/>
                      <a:ea typeface="Arial Unicode MS" pitchFamily="34" charset="-122"/>
                      <a:cs typeface="Times New Roman" pitchFamily="18" charset="0"/>
                    </a:rPr>
                    <a:t>7</a:t>
                  </a:r>
                  <a:endParaRPr lang="zh-CN" altLang="en-US" b="1" baseline="-25000" dirty="0">
                    <a:latin typeface="Times New Roman" pitchFamily="18" charset="0"/>
                    <a:ea typeface="Arial Unicode MS" pitchFamily="34" charset="-122"/>
                    <a:cs typeface="Times New Roman" pitchFamily="18" charset="0"/>
                  </a:endParaRPr>
                </a:p>
              </p:txBody>
            </p:sp>
            <p:cxnSp>
              <p:nvCxnSpPr>
                <p:cNvPr id="65" name="直接箭头连接符 64"/>
                <p:cNvCxnSpPr/>
                <p:nvPr/>
              </p:nvCxnSpPr>
              <p:spPr>
                <a:xfrm flipH="1">
                  <a:off x="6156176" y="2693018"/>
                  <a:ext cx="432160"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7" name="矩形 46"/>
            <p:cNvSpPr/>
            <p:nvPr/>
          </p:nvSpPr>
          <p:spPr>
            <a:xfrm>
              <a:off x="1764137" y="3877303"/>
              <a:ext cx="1656184" cy="954107"/>
            </a:xfrm>
            <a:prstGeom prst="rect">
              <a:avLst/>
            </a:prstGeom>
          </p:spPr>
          <p:txBody>
            <a:bodyPr wrap="square">
              <a:spAutoFit/>
            </a:bodyPr>
            <a:lstStyle/>
            <a:p>
              <a:pPr algn="ctr"/>
              <a:r>
                <a:rPr lang="en-US" altLang="zh-CN" sz="2800" dirty="0"/>
                <a:t>Directed Graph</a:t>
              </a:r>
              <a:endParaRPr lang="zh-CN" altLang="en-US" sz="2800" dirty="0"/>
            </a:p>
          </p:txBody>
        </p:sp>
        <p:sp>
          <p:nvSpPr>
            <p:cNvPr id="48" name="矩形 47"/>
            <p:cNvSpPr/>
            <p:nvPr/>
          </p:nvSpPr>
          <p:spPr>
            <a:xfrm>
              <a:off x="5364088" y="3932960"/>
              <a:ext cx="1944216" cy="954107"/>
            </a:xfrm>
            <a:prstGeom prst="rect">
              <a:avLst/>
            </a:prstGeom>
          </p:spPr>
          <p:txBody>
            <a:bodyPr wrap="square">
              <a:spAutoFit/>
            </a:bodyPr>
            <a:lstStyle/>
            <a:p>
              <a:pPr algn="ctr"/>
              <a:r>
                <a:rPr lang="en-US" altLang="zh-CN" sz="2800" dirty="0"/>
                <a:t>Undirected Graph</a:t>
              </a:r>
              <a:endParaRPr lang="zh-CN" altLang="en-US" sz="2800" dirty="0"/>
            </a:p>
          </p:txBody>
        </p:sp>
      </p:grpSp>
    </p:spTree>
    <p:extLst>
      <p:ext uri="{BB962C8B-B14F-4D97-AF65-F5344CB8AC3E}">
        <p14:creationId xmlns:p14="http://schemas.microsoft.com/office/powerpoint/2010/main" val="367163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702915"/>
          </a:xfrm>
        </p:spPr>
        <p:txBody>
          <a:bodyPr/>
          <a:lstStyle/>
          <a:p>
            <a:r>
              <a:rPr lang="en-US" altLang="zh-CN" sz="3200" dirty="0">
                <a:ea typeface="宋体" panose="02010600030101010101" pitchFamily="2" charset="-122"/>
              </a:rPr>
              <a:t>Experiment</a:t>
            </a:r>
            <a:endParaRPr lang="zh-CN" altLang="en-US" sz="3200" dirty="0">
              <a:ea typeface="宋体" panose="02010600030101010101" pitchFamily="2" charset="-122"/>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40</a:t>
            </a:fld>
            <a:endParaRPr lang="en-US" altLang="en-US" sz="1200">
              <a:latin typeface="Garamond" panose="02020404030301010803" pitchFamily="18" charset="0"/>
            </a:endParaRPr>
          </a:p>
        </p:txBody>
      </p:sp>
      <p:sp>
        <p:nvSpPr>
          <p:cNvPr id="10243" name="内容占位符 2"/>
          <p:cNvSpPr>
            <a:spLocks noGrp="1" noChangeArrowheads="1"/>
          </p:cNvSpPr>
          <p:nvPr>
            <p:ph idx="1"/>
          </p:nvPr>
        </p:nvSpPr>
        <p:spPr>
          <a:xfrm>
            <a:off x="292286" y="980728"/>
            <a:ext cx="8629464" cy="4062673"/>
          </a:xfrm>
        </p:spPr>
        <p:txBody>
          <a:bodyPr/>
          <a:lstStyle/>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Datasets</a:t>
            </a: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Application: Multi-label classification</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Randomly sample a portion (TR) of the labeled nodes, and use them as training data. The rest of the nodes are used as test</a:t>
            </a:r>
          </a:p>
          <a:p>
            <a:pPr lvl="1"/>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Use a one-vs-rest logistic regression implemented by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LibLinear</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extended to return the most probable labels</a:t>
            </a: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xmlns="" id="{3D9E2DD3-934D-4567-A97A-A28AD47FAFB3}"/>
              </a:ext>
            </a:extLst>
          </p:cNvPr>
          <p:cNvPicPr>
            <a:picLocks noChangeAspect="1"/>
          </p:cNvPicPr>
          <p:nvPr/>
        </p:nvPicPr>
        <p:blipFill>
          <a:blip r:embed="rId2"/>
          <a:stretch>
            <a:fillRect/>
          </a:stretch>
        </p:blipFill>
        <p:spPr>
          <a:xfrm>
            <a:off x="1284301" y="1520788"/>
            <a:ext cx="6335699" cy="1820166"/>
          </a:xfrm>
          <a:prstGeom prst="rect">
            <a:avLst/>
          </a:prstGeom>
        </p:spPr>
      </p:pic>
    </p:spTree>
    <p:extLst>
      <p:ext uri="{BB962C8B-B14F-4D97-AF65-F5344CB8AC3E}">
        <p14:creationId xmlns:p14="http://schemas.microsoft.com/office/powerpoint/2010/main" val="4137491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702915"/>
          </a:xfrm>
        </p:spPr>
        <p:txBody>
          <a:bodyPr/>
          <a:lstStyle/>
          <a:p>
            <a:r>
              <a:rPr lang="en-US" altLang="zh-CN" sz="3200" dirty="0">
                <a:ea typeface="宋体" panose="02010600030101010101" pitchFamily="2" charset="-122"/>
              </a:rPr>
              <a:t>Experiment Results</a:t>
            </a:r>
            <a:endParaRPr lang="zh-CN" altLang="en-US" sz="3200" dirty="0">
              <a:ea typeface="宋体" panose="02010600030101010101" pitchFamily="2" charset="-122"/>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41</a:t>
            </a:fld>
            <a:endParaRPr lang="en-US" altLang="en-US" sz="1200">
              <a:latin typeface="Garamond" panose="02020404030301010803" pitchFamily="18" charset="0"/>
            </a:endParaRPr>
          </a:p>
        </p:txBody>
      </p:sp>
      <p:sp>
        <p:nvSpPr>
          <p:cNvPr id="10243" name="内容占位符 2"/>
          <p:cNvSpPr>
            <a:spLocks noGrp="1" noChangeArrowheads="1"/>
          </p:cNvSpPr>
          <p:nvPr>
            <p:ph idx="1"/>
          </p:nvPr>
        </p:nvSpPr>
        <p:spPr>
          <a:xfrm>
            <a:off x="292286" y="980728"/>
            <a:ext cx="8629464" cy="4062673"/>
          </a:xfrm>
        </p:spPr>
        <p:txBody>
          <a:bodyPr/>
          <a:lstStyle/>
          <a:p>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BlogCatalog</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8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This strong performance when only small fractions of the graph are labeled is a core strength of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DeepWalk</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3" name="图片 2">
            <a:extLst>
              <a:ext uri="{FF2B5EF4-FFF2-40B4-BE49-F238E27FC236}">
                <a16:creationId xmlns:a16="http://schemas.microsoft.com/office/drawing/2014/main" xmlns="" id="{62E3D759-2215-4704-AE69-4E1EC41F468C}"/>
              </a:ext>
            </a:extLst>
          </p:cNvPr>
          <p:cNvPicPr>
            <a:picLocks noChangeAspect="1"/>
          </p:cNvPicPr>
          <p:nvPr/>
        </p:nvPicPr>
        <p:blipFill>
          <a:blip r:embed="rId2"/>
          <a:stretch>
            <a:fillRect/>
          </a:stretch>
        </p:blipFill>
        <p:spPr>
          <a:xfrm>
            <a:off x="290703" y="1776540"/>
            <a:ext cx="8774247" cy="3254329"/>
          </a:xfrm>
          <a:prstGeom prst="rect">
            <a:avLst/>
          </a:prstGeom>
        </p:spPr>
      </p:pic>
    </p:spTree>
    <p:extLst>
      <p:ext uri="{BB962C8B-B14F-4D97-AF65-F5344CB8AC3E}">
        <p14:creationId xmlns:p14="http://schemas.microsoft.com/office/powerpoint/2010/main" val="788583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615300" cy="1139825"/>
          </a:xfrm>
        </p:spPr>
        <p:txBody>
          <a:bodyPr/>
          <a:lstStyle/>
          <a:p>
            <a:r>
              <a:rPr lang="en-US" altLang="zh-CN" sz="3200" dirty="0"/>
              <a:t>Node2Vec: Scalable Feature Learning for Networks (KDD 2016)</a:t>
            </a:r>
            <a:endParaRPr lang="zh-CN" altLang="en-US" sz="3200" dirty="0"/>
          </a:p>
        </p:txBody>
      </p:sp>
      <p:sp>
        <p:nvSpPr>
          <p:cNvPr id="3" name="内容占位符 2"/>
          <p:cNvSpPr>
            <a:spLocks noGrp="1"/>
          </p:cNvSpPr>
          <p:nvPr>
            <p:ph idx="1"/>
          </p:nvPr>
        </p:nvSpPr>
        <p:spPr>
          <a:xfrm>
            <a:off x="457200" y="1384772"/>
            <a:ext cx="8229600" cy="4530725"/>
          </a:xfrm>
        </p:spPr>
        <p:txBody>
          <a:bodyPr/>
          <a:lstStyle/>
          <a:p>
            <a:r>
              <a:rPr lang="en-US" altLang="zh-CN" sz="2800" dirty="0">
                <a:latin typeface="Times New Roman" panose="02020603050405020304" pitchFamily="18" charset="0"/>
                <a:cs typeface="Times New Roman" panose="02020603050405020304" pitchFamily="18" charset="0"/>
              </a:rPr>
              <a:t>Nodes in the network could be characterized based on community membership or structure roles</a:t>
            </a:r>
          </a:p>
          <a:p>
            <a:pPr lvl="1"/>
            <a:r>
              <a:rPr lang="en-US" altLang="zh-CN" sz="2400" dirty="0">
                <a:latin typeface="Times New Roman" panose="02020603050405020304" pitchFamily="18" charset="0"/>
                <a:cs typeface="Times New Roman" panose="02020603050405020304" pitchFamily="18" charset="0"/>
              </a:rPr>
              <a:t>s</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and u (same community); s</a:t>
            </a:r>
            <a:r>
              <a:rPr lang="en-US" altLang="zh-CN" sz="2400" baseline="-25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 and u (same role)</a:t>
            </a:r>
          </a:p>
          <a:p>
            <a:pPr lvl="1"/>
            <a:endParaRPr lang="en-US" altLang="zh-CN" sz="2400" dirty="0">
              <a:latin typeface="Times New Roman" panose="02020603050405020304" pitchFamily="18" charset="0"/>
              <a:cs typeface="Times New Roman" panose="02020603050405020304" pitchFamily="18" charset="0"/>
            </a:endParaRPr>
          </a:p>
          <a:p>
            <a:pPr lvl="1"/>
            <a:endParaRPr lang="en-US" altLang="zh-CN" sz="2400" dirty="0">
              <a:latin typeface="Times New Roman" panose="02020603050405020304" pitchFamily="18" charset="0"/>
              <a:cs typeface="Times New Roman" panose="02020603050405020304" pitchFamily="18" charset="0"/>
            </a:endParaRPr>
          </a:p>
          <a:p>
            <a:pPr lvl="1"/>
            <a:endParaRPr lang="en-US" altLang="zh-CN" sz="2400" dirty="0">
              <a:latin typeface="Times New Roman" panose="02020603050405020304" pitchFamily="18" charset="0"/>
              <a:cs typeface="Times New Roman" panose="02020603050405020304" pitchFamily="18" charset="0"/>
            </a:endParaRPr>
          </a:p>
          <a:p>
            <a:pPr lvl="1"/>
            <a:endParaRPr lang="en-US" altLang="zh-CN" sz="24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Aiming to learn representations capturing</a:t>
            </a:r>
          </a:p>
          <a:p>
            <a:pPr lvl="1"/>
            <a:r>
              <a:rPr lang="en-US" altLang="zh-CN" sz="2400" dirty="0">
                <a:latin typeface="Times New Roman" panose="02020603050405020304" pitchFamily="18" charset="0"/>
                <a:cs typeface="Times New Roman" panose="02020603050405020304" pitchFamily="18" charset="0"/>
              </a:rPr>
              <a:t>the same network community</a:t>
            </a:r>
          </a:p>
          <a:p>
            <a:pPr lvl="1"/>
            <a:r>
              <a:rPr lang="en-US" altLang="zh-CN" sz="2400" dirty="0">
                <a:latin typeface="Times New Roman" panose="02020603050405020304" pitchFamily="18" charset="0"/>
                <a:cs typeface="Times New Roman" panose="02020603050405020304" pitchFamily="18" charset="0"/>
              </a:rPr>
              <a:t>sharing similar roles</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42</a:t>
            </a:fld>
            <a:endParaRPr lang="en-US" altLang="en-US"/>
          </a:p>
        </p:txBody>
      </p:sp>
      <p:pic>
        <p:nvPicPr>
          <p:cNvPr id="5" name="图片 4"/>
          <p:cNvPicPr>
            <a:picLocks noChangeAspect="1"/>
          </p:cNvPicPr>
          <p:nvPr/>
        </p:nvPicPr>
        <p:blipFill>
          <a:blip r:embed="rId2"/>
          <a:stretch>
            <a:fillRect/>
          </a:stretch>
        </p:blipFill>
        <p:spPr>
          <a:xfrm>
            <a:off x="2159732" y="2832924"/>
            <a:ext cx="4054699" cy="1671090"/>
          </a:xfrm>
          <a:prstGeom prst="rect">
            <a:avLst/>
          </a:prstGeom>
        </p:spPr>
      </p:pic>
    </p:spTree>
    <p:extLst>
      <p:ext uri="{BB962C8B-B14F-4D97-AF65-F5344CB8AC3E}">
        <p14:creationId xmlns:p14="http://schemas.microsoft.com/office/powerpoint/2010/main" val="3734316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Node2Vec Model Training</a:t>
            </a:r>
            <a:endParaRPr lang="zh-CN" altLang="en-US" sz="3600" dirty="0"/>
          </a:p>
        </p:txBody>
      </p:sp>
      <p:sp>
        <p:nvSpPr>
          <p:cNvPr id="3" name="内容占位符 2"/>
          <p:cNvSpPr>
            <a:spLocks noGrp="1"/>
          </p:cNvSpPr>
          <p:nvPr>
            <p:ph idx="1"/>
          </p:nvPr>
        </p:nvSpPr>
        <p:spPr>
          <a:xfrm>
            <a:off x="457200" y="1268760"/>
            <a:ext cx="8229600" cy="4530725"/>
          </a:xfrm>
        </p:spPr>
        <p:txBody>
          <a:bodyPr/>
          <a:lstStyle/>
          <a:p>
            <a:r>
              <a:rPr lang="en-US" altLang="zh-CN" sz="2800" dirty="0">
                <a:latin typeface="Times New Roman" panose="02020603050405020304" pitchFamily="18" charset="0"/>
                <a:cs typeface="Times New Roman" panose="02020603050405020304" pitchFamily="18" charset="0"/>
              </a:rPr>
              <a:t>Like the </a:t>
            </a:r>
            <a:r>
              <a:rPr lang="en-US" altLang="zh-CN" sz="2800" dirty="0" err="1">
                <a:latin typeface="Times New Roman" panose="02020603050405020304" pitchFamily="18" charset="0"/>
                <a:cs typeface="Times New Roman" panose="02020603050405020304" pitchFamily="18" charset="0"/>
              </a:rPr>
              <a:t>DeepWalk</a:t>
            </a:r>
            <a:r>
              <a:rPr lang="en-US" altLang="zh-CN" sz="2800" dirty="0">
                <a:latin typeface="Times New Roman" panose="02020603050405020304" pitchFamily="18" charset="0"/>
                <a:cs typeface="Times New Roman" panose="02020603050405020304" pitchFamily="18" charset="0"/>
              </a:rPr>
              <a:t> model, Node2Vec follows the Skip-Gram NN Model.</a:t>
            </a:r>
          </a:p>
          <a:p>
            <a:r>
              <a:rPr lang="en-US" altLang="zh-CN" sz="2800" dirty="0">
                <a:latin typeface="Times New Roman" panose="02020603050405020304" pitchFamily="18" charset="0"/>
                <a:cs typeface="Times New Roman" panose="02020603050405020304" pitchFamily="18" charset="0"/>
              </a:rPr>
              <a:t>Objective function for learning:</a:t>
            </a: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Negative sampling is adopted for training data preparation</a:t>
            </a:r>
          </a:p>
          <a:p>
            <a:r>
              <a:rPr lang="en-US" altLang="zh-CN" sz="2800" dirty="0">
                <a:latin typeface="Times New Roman" panose="02020603050405020304" pitchFamily="18" charset="0"/>
                <a:cs typeface="Times New Roman" panose="02020603050405020304" pitchFamily="18" charset="0"/>
              </a:rPr>
              <a:t>The focus of this work is on how to guide the sampling processing by facilitating general and flexible random walks</a:t>
            </a:r>
          </a:p>
          <a:p>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43</a:t>
            </a:fld>
            <a:endParaRPr lang="en-US" altLang="en-US"/>
          </a:p>
        </p:txBody>
      </p:sp>
      <p:pic>
        <p:nvPicPr>
          <p:cNvPr id="5" name="图片 4"/>
          <p:cNvPicPr>
            <a:picLocks noChangeAspect="1"/>
          </p:cNvPicPr>
          <p:nvPr/>
        </p:nvPicPr>
        <p:blipFill>
          <a:blip r:embed="rId2"/>
          <a:stretch>
            <a:fillRect/>
          </a:stretch>
        </p:blipFill>
        <p:spPr>
          <a:xfrm>
            <a:off x="2087724" y="2817068"/>
            <a:ext cx="3531695" cy="755948"/>
          </a:xfrm>
          <a:prstGeom prst="rect">
            <a:avLst/>
          </a:prstGeom>
        </p:spPr>
      </p:pic>
    </p:spTree>
    <p:extLst>
      <p:ext uri="{BB962C8B-B14F-4D97-AF65-F5344CB8AC3E}">
        <p14:creationId xmlns:p14="http://schemas.microsoft.com/office/powerpoint/2010/main" val="4263518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Sampling Strategies</a:t>
            </a:r>
            <a:endParaRPr lang="zh-CN" altLang="en-US" sz="3600" dirty="0"/>
          </a:p>
        </p:txBody>
      </p:sp>
      <p:sp>
        <p:nvSpPr>
          <p:cNvPr id="3" name="内容占位符 2"/>
          <p:cNvSpPr>
            <a:spLocks noGrp="1"/>
          </p:cNvSpPr>
          <p:nvPr>
            <p:ph idx="1"/>
          </p:nvPr>
        </p:nvSpPr>
        <p:spPr>
          <a:xfrm>
            <a:off x="457200" y="1124744"/>
            <a:ext cx="8229600" cy="5006181"/>
          </a:xfrm>
        </p:spPr>
        <p:txBody>
          <a:bodyPr/>
          <a:lstStyle/>
          <a:p>
            <a:pPr marL="0" indent="0">
              <a:buNone/>
            </a:pPr>
            <a:r>
              <a:rPr lang="en-US" altLang="zh-CN" sz="2400" dirty="0">
                <a:latin typeface="Times New Roman" panose="02020603050405020304" pitchFamily="18" charset="0"/>
                <a:cs typeface="Times New Roman" panose="02020603050405020304" pitchFamily="18" charset="0"/>
              </a:rPr>
              <a:t>Let the size of the neighborhood be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nodes (i.e</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(u)| =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Two extreme sampling strategies:</a:t>
            </a:r>
          </a:p>
          <a:p>
            <a:r>
              <a:rPr lang="en-US" altLang="zh-CN" sz="2400" dirty="0">
                <a:latin typeface="Times New Roman" panose="02020603050405020304" pitchFamily="18" charset="0"/>
                <a:cs typeface="Times New Roman" panose="02020603050405020304" pitchFamily="18" charset="0"/>
              </a:rPr>
              <a:t>Breadth-first Sampling (BFS):</a:t>
            </a:r>
          </a:p>
          <a:p>
            <a:pPr lvl="1"/>
            <a:r>
              <a:rPr lang="en-US" altLang="zh-CN" sz="2000" dirty="0">
                <a:latin typeface="Times New Roman" panose="02020603050405020304" pitchFamily="18" charset="0"/>
                <a:cs typeface="Times New Roman" panose="02020603050405020304" pitchFamily="18" charset="0"/>
              </a:rPr>
              <a:t>the neighborhood N</a:t>
            </a:r>
            <a:r>
              <a:rPr lang="en-US" altLang="zh-CN" sz="2000" baseline="-25000" dirty="0">
                <a:latin typeface="Times New Roman" panose="02020603050405020304" pitchFamily="18" charset="0"/>
                <a:cs typeface="Times New Roman" panose="02020603050405020304" pitchFamily="18" charset="0"/>
              </a:rPr>
              <a:t>BFS</a:t>
            </a:r>
            <a:r>
              <a:rPr lang="en-US" altLang="zh-CN" sz="2000" dirty="0">
                <a:latin typeface="Times New Roman" panose="02020603050405020304" pitchFamily="18" charset="0"/>
                <a:cs typeface="Times New Roman" panose="02020603050405020304" pitchFamily="18" charset="0"/>
              </a:rPr>
              <a:t>(u) is restricted to immediate neighbors of the source u (local neighborhood).</a:t>
            </a:r>
          </a:p>
          <a:p>
            <a:pPr lvl="1"/>
            <a:r>
              <a:rPr lang="en-US" altLang="zh-CN" sz="2000" dirty="0">
                <a:latin typeface="Times New Roman" panose="02020603050405020304" pitchFamily="18" charset="0"/>
                <a:cs typeface="Times New Roman" panose="02020603050405020304" pitchFamily="18" charset="0"/>
              </a:rPr>
              <a:t>lead to </a:t>
            </a:r>
            <a:r>
              <a:rPr lang="en-US" altLang="zh-CN" sz="2000" dirty="0" err="1">
                <a:latin typeface="Times New Roman" panose="02020603050405020304" pitchFamily="18" charset="0"/>
                <a:cs typeface="Times New Roman" panose="02020603050405020304" pitchFamily="18" charset="0"/>
              </a:rPr>
              <a:t>embeddings</a:t>
            </a:r>
            <a:r>
              <a:rPr lang="en-US" altLang="zh-CN" sz="2000" dirty="0">
                <a:latin typeface="Times New Roman" panose="02020603050405020304" pitchFamily="18" charset="0"/>
                <a:cs typeface="Times New Roman" panose="02020603050405020304" pitchFamily="18" charset="0"/>
              </a:rPr>
              <a:t> that correspond closely to structural equivalence (roles)</a:t>
            </a:r>
          </a:p>
          <a:p>
            <a:pPr lvl="1"/>
            <a:endParaRPr lang="en-US" altLang="zh-CN" sz="20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Depth-first Sampling (DFS):</a:t>
            </a:r>
          </a:p>
          <a:p>
            <a:pPr lvl="1"/>
            <a:r>
              <a:rPr lang="en-US" altLang="zh-CN" sz="2000" dirty="0">
                <a:latin typeface="Times New Roman" panose="02020603050405020304" pitchFamily="18" charset="0"/>
                <a:cs typeface="Times New Roman" panose="02020603050405020304" pitchFamily="18" charset="0"/>
              </a:rPr>
              <a:t>the neighborhood N</a:t>
            </a:r>
            <a:r>
              <a:rPr lang="en-US" altLang="zh-CN" sz="2000" baseline="-25000" dirty="0">
                <a:latin typeface="Times New Roman" panose="02020603050405020304" pitchFamily="18" charset="0"/>
                <a:cs typeface="Times New Roman" panose="02020603050405020304" pitchFamily="18" charset="0"/>
              </a:rPr>
              <a:t>DFS</a:t>
            </a:r>
            <a:r>
              <a:rPr lang="en-US" altLang="zh-CN" sz="2000" dirty="0">
                <a:latin typeface="Times New Roman" panose="02020603050405020304" pitchFamily="18" charset="0"/>
                <a:cs typeface="Times New Roman" panose="02020603050405020304" pitchFamily="18" charset="0"/>
              </a:rPr>
              <a:t>(u) consists of nodes sequentially sampled at increasing distances from the source node u.</a:t>
            </a:r>
          </a:p>
          <a:p>
            <a:pPr lvl="1"/>
            <a:r>
              <a:rPr lang="en-US" altLang="zh-CN" sz="2000" dirty="0">
                <a:latin typeface="Times New Roman" panose="02020603050405020304" pitchFamily="18" charset="0"/>
                <a:cs typeface="Times New Roman" panose="02020603050405020304" pitchFamily="18" charset="0"/>
              </a:rPr>
              <a:t>aiming to produce </a:t>
            </a:r>
            <a:r>
              <a:rPr lang="en-US" altLang="zh-CN" sz="2000" dirty="0" err="1">
                <a:latin typeface="Times New Roman" panose="02020603050405020304" pitchFamily="18" charset="0"/>
                <a:cs typeface="Times New Roman" panose="02020603050405020304" pitchFamily="18" charset="0"/>
              </a:rPr>
              <a:t>embeddings</a:t>
            </a:r>
            <a:r>
              <a:rPr lang="en-US" altLang="zh-CN" sz="2000" dirty="0">
                <a:latin typeface="Times New Roman" panose="02020603050405020304" pitchFamily="18" charset="0"/>
                <a:cs typeface="Times New Roman" panose="02020603050405020304" pitchFamily="18" charset="0"/>
              </a:rPr>
              <a:t> corresponding to </a:t>
            </a:r>
            <a:r>
              <a:rPr lang="en-US" altLang="zh-CN" sz="2000" dirty="0" err="1">
                <a:latin typeface="Times New Roman" panose="02020603050405020304" pitchFamily="18" charset="0"/>
                <a:cs typeface="Times New Roman" panose="02020603050405020304" pitchFamily="18" charset="0"/>
              </a:rPr>
              <a:t>homophily</a:t>
            </a:r>
            <a:r>
              <a:rPr lang="en-US" altLang="zh-CN" sz="2000" dirty="0">
                <a:latin typeface="Times New Roman" panose="02020603050405020304" pitchFamily="18" charset="0"/>
                <a:cs typeface="Times New Roman" panose="02020603050405020304" pitchFamily="18" charset="0"/>
              </a:rPr>
              <a:t> (communities membership)</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44</a:t>
            </a:fld>
            <a:endParaRPr lang="en-US" altLang="en-US"/>
          </a:p>
        </p:txBody>
      </p:sp>
    </p:spTree>
    <p:extLst>
      <p:ext uri="{BB962C8B-B14F-4D97-AF65-F5344CB8AC3E}">
        <p14:creationId xmlns:p14="http://schemas.microsoft.com/office/powerpoint/2010/main" val="2552654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Node2vec Random Walk</a:t>
            </a:r>
            <a:endParaRPr lang="zh-CN" altLang="en-US" sz="3600" dirty="0"/>
          </a:p>
        </p:txBody>
      </p:sp>
      <p:sp>
        <p:nvSpPr>
          <p:cNvPr id="3" name="内容占位符 2"/>
          <p:cNvSpPr>
            <a:spLocks noGrp="1"/>
          </p:cNvSpPr>
          <p:nvPr>
            <p:ph idx="1"/>
          </p:nvPr>
        </p:nvSpPr>
        <p:spPr>
          <a:xfrm>
            <a:off x="457200" y="2852936"/>
            <a:ext cx="8229600" cy="3277989"/>
          </a:xfrm>
        </p:spPr>
        <p:txBody>
          <a:bodyPr/>
          <a:lstStyle/>
          <a:p>
            <a:r>
              <a:rPr lang="en-US" altLang="zh-CN" sz="2800" dirty="0">
                <a:latin typeface="Times New Roman" panose="02020603050405020304" pitchFamily="18" charset="0"/>
                <a:cs typeface="Times New Roman" panose="02020603050405020304" pitchFamily="18" charset="0"/>
              </a:rPr>
              <a:t>Two views of neighborhoods:</a:t>
            </a:r>
          </a:p>
          <a:p>
            <a:pPr lvl="1"/>
            <a:r>
              <a:rPr lang="en-US" altLang="zh-CN" sz="2400" dirty="0">
                <a:latin typeface="Times New Roman" panose="02020603050405020304" pitchFamily="18" charset="0"/>
                <a:cs typeface="Times New Roman" panose="02020603050405020304" pitchFamily="18" charset="0"/>
              </a:rPr>
              <a:t>Local microscopic view and Global macroscopic view</a:t>
            </a:r>
          </a:p>
          <a:p>
            <a:r>
              <a:rPr lang="en-US" altLang="zh-CN" sz="2800" dirty="0">
                <a:latin typeface="Times New Roman" panose="02020603050405020304" pitchFamily="18" charset="0"/>
                <a:cs typeface="Times New Roman" panose="02020603050405020304" pitchFamily="18" charset="0"/>
              </a:rPr>
              <a:t>Between the two extremes, there are many combined ways (random walk strategies) to explore the network neighborhood</a:t>
            </a:r>
          </a:p>
          <a:p>
            <a:r>
              <a:rPr lang="en-US" altLang="zh-CN" sz="2800" dirty="0">
                <a:latin typeface="Times New Roman" panose="02020603050405020304" pitchFamily="18" charset="0"/>
                <a:cs typeface="Times New Roman" panose="02020603050405020304" pitchFamily="18" charset="0"/>
              </a:rPr>
              <a:t>Idea: Explore biased random walks by trading off between local and global views of the network.</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45</a:t>
            </a:fld>
            <a:endParaRPr lang="en-US" altLang="en-US"/>
          </a:p>
        </p:txBody>
      </p:sp>
      <p:pic>
        <p:nvPicPr>
          <p:cNvPr id="5" name="图片 4"/>
          <p:cNvPicPr>
            <a:picLocks noChangeAspect="1"/>
          </p:cNvPicPr>
          <p:nvPr/>
        </p:nvPicPr>
        <p:blipFill>
          <a:blip r:embed="rId3"/>
          <a:stretch>
            <a:fillRect/>
          </a:stretch>
        </p:blipFill>
        <p:spPr>
          <a:xfrm>
            <a:off x="917594" y="1003622"/>
            <a:ext cx="7308812" cy="1841691"/>
          </a:xfrm>
          <a:prstGeom prst="rect">
            <a:avLst/>
          </a:prstGeom>
        </p:spPr>
      </p:pic>
    </p:spTree>
    <p:extLst>
      <p:ext uri="{BB962C8B-B14F-4D97-AF65-F5344CB8AC3E}">
        <p14:creationId xmlns:p14="http://schemas.microsoft.com/office/powerpoint/2010/main" val="599550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Search Bias </a:t>
            </a:r>
            <a:r>
              <a:rPr lang="en-US" altLang="zh-CN" sz="3600" dirty="0">
                <a:sym typeface="Symbol" panose="05050102010706020507" pitchFamily="18" charset="2"/>
              </a:rPr>
              <a:t></a:t>
            </a:r>
            <a:endParaRPr lang="zh-CN" altLang="en-US" sz="3600" dirty="0"/>
          </a:p>
        </p:txBody>
      </p:sp>
      <p:sp>
        <p:nvSpPr>
          <p:cNvPr id="3" name="内容占位符 2"/>
          <p:cNvSpPr>
            <a:spLocks noGrp="1"/>
          </p:cNvSpPr>
          <p:nvPr>
            <p:ph idx="1"/>
          </p:nvPr>
        </p:nvSpPr>
        <p:spPr>
          <a:xfrm>
            <a:off x="440200" y="1304764"/>
            <a:ext cx="8229600" cy="4530725"/>
          </a:xfrm>
        </p:spPr>
        <p:txBody>
          <a:bodyPr/>
          <a:lstStyle/>
          <a:p>
            <a:r>
              <a:rPr lang="en-US" altLang="zh-CN" sz="2400" dirty="0">
                <a:latin typeface="Times New Roman" panose="02020603050405020304" pitchFamily="18" charset="0"/>
                <a:cs typeface="Times New Roman" panose="02020603050405020304" pitchFamily="18" charset="0"/>
              </a:rPr>
              <a:t>Node2Vec visits the next node based on (</a:t>
            </a:r>
            <a:r>
              <a:rPr lang="en-US" altLang="zh-CN" sz="2400" dirty="0">
                <a:solidFill>
                  <a:srgbClr val="0070C0"/>
                </a:solidFill>
                <a:latin typeface="Times New Roman" panose="02020603050405020304" pitchFamily="18" charset="0"/>
                <a:cs typeface="Times New Roman" panose="02020603050405020304" pitchFamily="18" charset="0"/>
              </a:rPr>
              <a:t>edge weight*</a:t>
            </a:r>
            <a:r>
              <a:rPr lang="en-US" altLang="zh-CN" sz="24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Let </a:t>
            </a:r>
            <a:r>
              <a:rPr lang="en-US" altLang="zh-CN" sz="2400" dirty="0">
                <a:solidFill>
                  <a:srgbClr val="0070C0"/>
                </a:solidFill>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be the node visited right before at the current node </a:t>
            </a:r>
            <a:r>
              <a:rPr lang="en-US" altLang="zh-CN" sz="2400" dirty="0">
                <a:solidFill>
                  <a:srgbClr val="0070C0"/>
                </a:solidFill>
                <a:latin typeface="Times New Roman" panose="02020603050405020304" pitchFamily="18" charset="0"/>
                <a:cs typeface="Times New Roman" panose="02020603050405020304" pitchFamily="18" charset="0"/>
              </a:rPr>
              <a:t>w</a:t>
            </a:r>
            <a:r>
              <a:rPr lang="en-US" altLang="zh-CN" sz="2400" dirty="0">
                <a:latin typeface="Times New Roman" panose="02020603050405020304" pitchFamily="18" charset="0"/>
                <a:cs typeface="Times New Roman" panose="02020603050405020304" pitchFamily="18" charset="0"/>
              </a:rPr>
              <a:t>, and </a:t>
            </a:r>
            <a:r>
              <a:rPr lang="en-US" altLang="zh-CN" sz="2400" dirty="0">
                <a:solidFill>
                  <a:srgbClr val="0070C0"/>
                </a:solidFill>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be a candidate node to visit next</a:t>
            </a:r>
          </a:p>
          <a:p>
            <a:pPr lvl="1"/>
            <a:r>
              <a:rPr lang="en-US" altLang="zh-CN" sz="2000" dirty="0">
                <a:solidFill>
                  <a:srgbClr val="0070C0"/>
                </a:solidFill>
                <a:latin typeface="Times New Roman" panose="02020603050405020304" pitchFamily="18" charset="0"/>
                <a:cs typeface="Times New Roman" panose="02020603050405020304" pitchFamily="18" charset="0"/>
              </a:rPr>
              <a:t>α = 1/p if d(t, x)=0</a:t>
            </a:r>
          </a:p>
          <a:p>
            <a:pPr lvl="1"/>
            <a:r>
              <a:rPr lang="en-US" altLang="zh-CN" sz="2000" dirty="0">
                <a:solidFill>
                  <a:srgbClr val="0070C0"/>
                </a:solidFill>
                <a:latin typeface="Times New Roman" panose="02020603050405020304" pitchFamily="18" charset="0"/>
                <a:cs typeface="Times New Roman" panose="02020603050405020304" pitchFamily="18" charset="0"/>
              </a:rPr>
              <a:t>α = 1 if d(t, x)=1</a:t>
            </a:r>
          </a:p>
          <a:p>
            <a:pPr lvl="1"/>
            <a:r>
              <a:rPr lang="en-US" altLang="zh-CN" sz="2000" dirty="0">
                <a:solidFill>
                  <a:srgbClr val="0070C0"/>
                </a:solidFill>
                <a:latin typeface="Times New Roman" panose="02020603050405020304" pitchFamily="18" charset="0"/>
                <a:cs typeface="Times New Roman" panose="02020603050405020304" pitchFamily="18" charset="0"/>
              </a:rPr>
              <a:t>α = 1/q if d(t, x)=2</a:t>
            </a:r>
          </a:p>
          <a:p>
            <a:r>
              <a:rPr lang="en-US" altLang="zh-CN" sz="2400" dirty="0">
                <a:latin typeface="Times New Roman" panose="02020603050405020304" pitchFamily="18" charset="0"/>
                <a:cs typeface="Times New Roman" panose="02020603050405020304" pitchFamily="18" charset="0"/>
              </a:rPr>
              <a:t>Parameters </a:t>
            </a:r>
            <a:r>
              <a:rPr lang="en-US" altLang="zh-CN" sz="2400" dirty="0">
                <a:solidFill>
                  <a:srgbClr val="0070C0"/>
                </a:solidFill>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 and </a:t>
            </a:r>
            <a:r>
              <a:rPr lang="en-US" altLang="zh-CN" sz="2400" dirty="0">
                <a:solidFill>
                  <a:srgbClr val="0070C0"/>
                </a:solidFill>
                <a:latin typeface="Times New Roman" panose="02020603050405020304" pitchFamily="18" charset="0"/>
                <a:cs typeface="Times New Roman" panose="02020603050405020304" pitchFamily="18" charset="0"/>
              </a:rPr>
              <a:t>q</a:t>
            </a:r>
          </a:p>
          <a:p>
            <a:pPr marL="0" indent="0">
              <a:buNone/>
            </a:pPr>
            <a:r>
              <a:rPr lang="en-US" altLang="zh-CN" sz="2400" dirty="0">
                <a:latin typeface="Times New Roman" panose="02020603050405020304" pitchFamily="18" charset="0"/>
                <a:cs typeface="Times New Roman" panose="02020603050405020304" pitchFamily="18" charset="0"/>
              </a:rPr>
              <a:t>    control how fast the</a:t>
            </a:r>
          </a:p>
          <a:p>
            <a:pPr marL="0" indent="0">
              <a:buNone/>
            </a:pPr>
            <a:r>
              <a:rPr lang="en-US" altLang="zh-CN" sz="2400" dirty="0">
                <a:latin typeface="Times New Roman" panose="02020603050405020304" pitchFamily="18" charset="0"/>
                <a:cs typeface="Times New Roman" panose="02020603050405020304" pitchFamily="18" charset="0"/>
              </a:rPr>
              <a:t>    walk explores and leaves</a:t>
            </a:r>
          </a:p>
          <a:p>
            <a:pPr marL="0" indent="0">
              <a:buNone/>
            </a:pPr>
            <a:r>
              <a:rPr lang="en-US" altLang="zh-CN" sz="2400" dirty="0">
                <a:latin typeface="Times New Roman" panose="02020603050405020304" pitchFamily="18" charset="0"/>
                <a:cs typeface="Times New Roman" panose="02020603050405020304" pitchFamily="18" charset="0"/>
              </a:rPr>
              <a:t>    the neighborhood of starting node u.</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46</a:t>
            </a:fld>
            <a:endParaRPr lang="en-US" altLang="en-US"/>
          </a:p>
        </p:txBody>
      </p:sp>
      <p:pic>
        <p:nvPicPr>
          <p:cNvPr id="5" name="图片 4"/>
          <p:cNvPicPr>
            <a:picLocks noChangeAspect="1"/>
          </p:cNvPicPr>
          <p:nvPr/>
        </p:nvPicPr>
        <p:blipFill>
          <a:blip r:embed="rId2"/>
          <a:stretch>
            <a:fillRect/>
          </a:stretch>
        </p:blipFill>
        <p:spPr>
          <a:xfrm>
            <a:off x="4227721" y="2644874"/>
            <a:ext cx="4650958" cy="2371528"/>
          </a:xfrm>
          <a:prstGeom prst="rect">
            <a:avLst/>
          </a:prstGeom>
        </p:spPr>
      </p:pic>
    </p:spTree>
    <p:extLst>
      <p:ext uri="{BB962C8B-B14F-4D97-AF65-F5344CB8AC3E}">
        <p14:creationId xmlns:p14="http://schemas.microsoft.com/office/powerpoint/2010/main" val="3900452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BSF vs. DFS</a:t>
            </a:r>
            <a:endParaRPr lang="zh-CN" altLang="en-US" sz="3600"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47</a:t>
            </a:fld>
            <a:endParaRPr lang="en-US" altLang="en-US"/>
          </a:p>
        </p:txBody>
      </p:sp>
      <p:pic>
        <p:nvPicPr>
          <p:cNvPr id="3" name="图片 2"/>
          <p:cNvPicPr>
            <a:picLocks noChangeAspect="1"/>
          </p:cNvPicPr>
          <p:nvPr/>
        </p:nvPicPr>
        <p:blipFill>
          <a:blip r:embed="rId2"/>
          <a:stretch>
            <a:fillRect/>
          </a:stretch>
        </p:blipFill>
        <p:spPr>
          <a:xfrm>
            <a:off x="1151620" y="1196752"/>
            <a:ext cx="7416824" cy="4448791"/>
          </a:xfrm>
          <a:prstGeom prst="rect">
            <a:avLst/>
          </a:prstGeom>
        </p:spPr>
      </p:pic>
    </p:spTree>
    <p:extLst>
      <p:ext uri="{BB962C8B-B14F-4D97-AF65-F5344CB8AC3E}">
        <p14:creationId xmlns:p14="http://schemas.microsoft.com/office/powerpoint/2010/main" val="2483239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Node2Vec Algorithm</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48</a:t>
            </a:fld>
            <a:endParaRPr lang="en-US" altLang="en-US"/>
          </a:p>
        </p:txBody>
      </p:sp>
      <p:pic>
        <p:nvPicPr>
          <p:cNvPr id="5" name="图片 4"/>
          <p:cNvPicPr>
            <a:picLocks noChangeAspect="1"/>
          </p:cNvPicPr>
          <p:nvPr/>
        </p:nvPicPr>
        <p:blipFill>
          <a:blip r:embed="rId2"/>
          <a:stretch>
            <a:fillRect/>
          </a:stretch>
        </p:blipFill>
        <p:spPr>
          <a:xfrm>
            <a:off x="1187624" y="1139844"/>
            <a:ext cx="5976664" cy="5560994"/>
          </a:xfrm>
          <a:prstGeom prst="rect">
            <a:avLst/>
          </a:prstGeom>
        </p:spPr>
      </p:pic>
    </p:spTree>
    <p:extLst>
      <p:ext uri="{BB962C8B-B14F-4D97-AF65-F5344CB8AC3E}">
        <p14:creationId xmlns:p14="http://schemas.microsoft.com/office/powerpoint/2010/main" val="528863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Experiment</a:t>
            </a:r>
            <a:endParaRPr lang="zh-CN" altLang="en-US" sz="3600" dirty="0"/>
          </a:p>
        </p:txBody>
      </p:sp>
      <p:sp>
        <p:nvSpPr>
          <p:cNvPr id="3" name="内容占位符 2"/>
          <p:cNvSpPr>
            <a:spLocks noGrp="1"/>
          </p:cNvSpPr>
          <p:nvPr>
            <p:ph idx="1"/>
          </p:nvPr>
        </p:nvSpPr>
        <p:spPr>
          <a:xfrm>
            <a:off x="447036" y="1287282"/>
            <a:ext cx="8229600" cy="4530725"/>
          </a:xfrm>
        </p:spPr>
        <p:txBody>
          <a:bodyPr/>
          <a:lstStyle/>
          <a:p>
            <a:r>
              <a:rPr lang="en-US" altLang="zh-CN" dirty="0">
                <a:latin typeface="Times New Roman" panose="02020603050405020304" pitchFamily="18" charset="0"/>
                <a:cs typeface="Times New Roman" panose="02020603050405020304" pitchFamily="18" charset="0"/>
              </a:rPr>
              <a:t>Multi-label classification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49</a:t>
            </a:fld>
            <a:endParaRPr lang="en-US" altLang="en-US"/>
          </a:p>
        </p:txBody>
      </p:sp>
      <p:pic>
        <p:nvPicPr>
          <p:cNvPr id="5" name="图片 4"/>
          <p:cNvPicPr>
            <a:picLocks noChangeAspect="1"/>
          </p:cNvPicPr>
          <p:nvPr/>
        </p:nvPicPr>
        <p:blipFill>
          <a:blip r:embed="rId3"/>
          <a:stretch>
            <a:fillRect/>
          </a:stretch>
        </p:blipFill>
        <p:spPr>
          <a:xfrm>
            <a:off x="899592" y="2024844"/>
            <a:ext cx="7308812" cy="3683719"/>
          </a:xfrm>
          <a:prstGeom prst="rect">
            <a:avLst/>
          </a:prstGeom>
        </p:spPr>
      </p:pic>
    </p:spTree>
    <p:extLst>
      <p:ext uri="{BB962C8B-B14F-4D97-AF65-F5344CB8AC3E}">
        <p14:creationId xmlns:p14="http://schemas.microsoft.com/office/powerpoint/2010/main" val="93231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Social Network Example - LBSNs</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75456" y="864640"/>
            <a:ext cx="8423275" cy="4530725"/>
          </a:xfrm>
        </p:spPr>
        <p:txBody>
          <a:bodyPr/>
          <a:lstStyle/>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Location-Based Social Networks</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5</a:t>
            </a:fld>
            <a:endParaRPr lang="en-US" altLang="en-US" sz="1200">
              <a:latin typeface="Garamond" panose="02020404030301010803" pitchFamily="18" charset="0"/>
            </a:endParaRPr>
          </a:p>
        </p:txBody>
      </p:sp>
      <p:pic>
        <p:nvPicPr>
          <p:cNvPr id="2" name="图片 1"/>
          <p:cNvPicPr>
            <a:picLocks noChangeAspect="1"/>
          </p:cNvPicPr>
          <p:nvPr/>
        </p:nvPicPr>
        <p:blipFill>
          <a:blip r:embed="rId2"/>
          <a:stretch>
            <a:fillRect/>
          </a:stretch>
        </p:blipFill>
        <p:spPr>
          <a:xfrm>
            <a:off x="370384" y="1850518"/>
            <a:ext cx="8316416" cy="4131674"/>
          </a:xfrm>
          <a:prstGeom prst="rect">
            <a:avLst/>
          </a:prstGeom>
        </p:spPr>
      </p:pic>
    </p:spTree>
    <p:extLst>
      <p:ext uri="{BB962C8B-B14F-4D97-AF65-F5344CB8AC3E}">
        <p14:creationId xmlns:p14="http://schemas.microsoft.com/office/powerpoint/2010/main" val="1860891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Experiment</a:t>
            </a:r>
            <a:endParaRPr lang="zh-CN" altLang="en-US" sz="3600" dirty="0"/>
          </a:p>
        </p:txBody>
      </p:sp>
      <p:sp>
        <p:nvSpPr>
          <p:cNvPr id="3" name="内容占位符 2"/>
          <p:cNvSpPr>
            <a:spLocks noGrp="1"/>
          </p:cNvSpPr>
          <p:nvPr>
            <p:ph idx="1"/>
          </p:nvPr>
        </p:nvSpPr>
        <p:spPr>
          <a:xfrm>
            <a:off x="459246" y="861182"/>
            <a:ext cx="8229600" cy="4530725"/>
          </a:xfrm>
        </p:spPr>
        <p:txBody>
          <a:bodyPr/>
          <a:lstStyle/>
          <a:p>
            <a:r>
              <a:rPr lang="en-US" altLang="zh-CN" dirty="0">
                <a:latin typeface="Times New Roman" panose="02020603050405020304" pitchFamily="18" charset="0"/>
                <a:cs typeface="Times New Roman" panose="02020603050405020304" pitchFamily="18" charset="0"/>
              </a:rPr>
              <a:t>Link prediction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50</a:t>
            </a:fld>
            <a:endParaRPr lang="en-US" altLang="en-US"/>
          </a:p>
        </p:txBody>
      </p:sp>
      <p:pic>
        <p:nvPicPr>
          <p:cNvPr id="6" name="图片 5"/>
          <p:cNvPicPr>
            <a:picLocks noChangeAspect="1"/>
          </p:cNvPicPr>
          <p:nvPr/>
        </p:nvPicPr>
        <p:blipFill>
          <a:blip r:embed="rId2"/>
          <a:stretch>
            <a:fillRect/>
          </a:stretch>
        </p:blipFill>
        <p:spPr>
          <a:xfrm>
            <a:off x="2051720" y="1507206"/>
            <a:ext cx="4670061" cy="5337212"/>
          </a:xfrm>
          <a:prstGeom prst="rect">
            <a:avLst/>
          </a:prstGeom>
        </p:spPr>
      </p:pic>
    </p:spTree>
    <p:extLst>
      <p:ext uri="{BB962C8B-B14F-4D97-AF65-F5344CB8AC3E}">
        <p14:creationId xmlns:p14="http://schemas.microsoft.com/office/powerpoint/2010/main" val="2425985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Case Study: Les </a:t>
            </a:r>
            <a:r>
              <a:rPr lang="en-US" altLang="zh-CN" sz="3600" dirty="0" err="1"/>
              <a:t>Misérables</a:t>
            </a:r>
            <a:endParaRPr lang="zh-CN" altLang="en-US" sz="3600"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51</a:t>
            </a:fld>
            <a:endParaRPr lang="en-US" altLang="en-US"/>
          </a:p>
        </p:txBody>
      </p:sp>
      <p:pic>
        <p:nvPicPr>
          <p:cNvPr id="5" name="图片 4"/>
          <p:cNvPicPr>
            <a:picLocks noChangeAspect="1"/>
          </p:cNvPicPr>
          <p:nvPr/>
        </p:nvPicPr>
        <p:blipFill>
          <a:blip r:embed="rId2"/>
          <a:stretch>
            <a:fillRect/>
          </a:stretch>
        </p:blipFill>
        <p:spPr>
          <a:xfrm>
            <a:off x="178484" y="1781407"/>
            <a:ext cx="8677992" cy="3567027"/>
          </a:xfrm>
          <a:prstGeom prst="rect">
            <a:avLst/>
          </a:prstGeom>
        </p:spPr>
      </p:pic>
    </p:spTree>
    <p:extLst>
      <p:ext uri="{BB962C8B-B14F-4D97-AF65-F5344CB8AC3E}">
        <p14:creationId xmlns:p14="http://schemas.microsoft.com/office/powerpoint/2010/main" val="3836768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Node2Vec Advantages</a:t>
            </a:r>
            <a:endParaRPr lang="zh-CN" altLang="en-US" sz="3600" dirty="0"/>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rPr>
              <a:t>Expressivity: Flexible stochastic definition of node similarity that incorporates both local and higher-order neighborhood information.</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Efficiency: Do not need to consider all node pairs when training; only need to consider pairs that co-occur on random walks.</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52</a:t>
            </a:fld>
            <a:endParaRPr lang="en-US" altLang="en-US"/>
          </a:p>
        </p:txBody>
      </p:sp>
    </p:spTree>
    <p:extLst>
      <p:ext uri="{BB962C8B-B14F-4D97-AF65-F5344CB8AC3E}">
        <p14:creationId xmlns:p14="http://schemas.microsoft.com/office/powerpoint/2010/main" val="641960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Community Structures</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53</a:t>
            </a:fld>
            <a:endParaRPr lang="en-US" altLang="en-US"/>
          </a:p>
        </p:txBody>
      </p:sp>
    </p:spTree>
    <p:extLst>
      <p:ext uri="{BB962C8B-B14F-4D97-AF65-F5344CB8AC3E}">
        <p14:creationId xmlns:p14="http://schemas.microsoft.com/office/powerpoint/2010/main" val="2180000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810" y="223802"/>
            <a:ext cx="8229600" cy="1139825"/>
          </a:xfrm>
        </p:spPr>
        <p:txBody>
          <a:bodyPr/>
          <a:lstStyle/>
          <a:p>
            <a:r>
              <a:rPr lang="en-US" altLang="zh-CN" sz="3600" dirty="0"/>
              <a:t>LINE: Large-scale Information Network Embedding (WWW 2015)</a:t>
            </a:r>
            <a:endParaRPr lang="zh-CN" altLang="en-US" sz="3600" dirty="0"/>
          </a:p>
        </p:txBody>
      </p:sp>
      <p:sp>
        <p:nvSpPr>
          <p:cNvPr id="3" name="内容占位符 2"/>
          <p:cNvSpPr>
            <a:spLocks noGrp="1"/>
          </p:cNvSpPr>
          <p:nvPr>
            <p:ph idx="1"/>
          </p:nvPr>
        </p:nvSpPr>
        <p:spPr>
          <a:xfrm>
            <a:off x="232670" y="1628800"/>
            <a:ext cx="8663880" cy="5337211"/>
          </a:xfrm>
        </p:spPr>
        <p:txBody>
          <a:bodyPr/>
          <a:lstStyle/>
          <a:p>
            <a:r>
              <a:rPr lang="en-US" altLang="zh-CN" sz="2800" dirty="0" err="1">
                <a:latin typeface="Times New Roman" panose="02020603050405020304" pitchFamily="18" charset="0"/>
                <a:cs typeface="Times New Roman" panose="02020603050405020304" pitchFamily="18" charset="0"/>
              </a:rPr>
              <a:t>DeepWalk</a:t>
            </a:r>
            <a:r>
              <a:rPr lang="en-US" altLang="zh-CN" sz="2800" dirty="0">
                <a:latin typeface="Times New Roman" panose="02020603050405020304" pitchFamily="18" charset="0"/>
                <a:cs typeface="Times New Roman" panose="02020603050405020304" pitchFamily="18" charset="0"/>
              </a:rPr>
              <a:t> lacks a clear objective function tailored for network embedding</a:t>
            </a:r>
          </a:p>
          <a:p>
            <a:pPr lvl="1"/>
            <a:r>
              <a:rPr lang="en-US" altLang="zh-CN" sz="2400" dirty="0">
                <a:latin typeface="Times New Roman" panose="02020603050405020304" pitchFamily="18" charset="0"/>
                <a:cs typeface="Times New Roman" panose="02020603050405020304" pitchFamily="18" charset="0"/>
              </a:rPr>
              <a:t>The neighborhood relationship has a coarse-granularity</a:t>
            </a:r>
          </a:p>
          <a:p>
            <a:pPr lvl="1"/>
            <a:r>
              <a:rPr lang="en-US" altLang="zh-CN" sz="2400" dirty="0">
                <a:solidFill>
                  <a:srgbClr val="FF0000"/>
                </a:solidFill>
                <a:latin typeface="Times New Roman" panose="02020603050405020304" pitchFamily="18" charset="0"/>
                <a:cs typeface="Times New Roman" panose="02020603050405020304" pitchFamily="18" charset="0"/>
              </a:rPr>
              <a:t>DFS-based</a:t>
            </a:r>
            <a:r>
              <a:rPr lang="en-US" altLang="zh-CN" sz="2400" dirty="0">
                <a:latin typeface="Times New Roman" panose="02020603050405020304" pitchFamily="18" charset="0"/>
                <a:cs typeface="Times New Roman" panose="02020603050405020304" pitchFamily="18" charset="0"/>
              </a:rPr>
              <a:t> random walk is adopted</a:t>
            </a:r>
          </a:p>
          <a:p>
            <a:r>
              <a:rPr lang="en-US" altLang="zh-CN" sz="2800" dirty="0">
                <a:solidFill>
                  <a:srgbClr val="0070C0"/>
                </a:solidFill>
                <a:latin typeface="Times New Roman" panose="02020603050405020304" pitchFamily="18" charset="0"/>
                <a:cs typeface="Times New Roman" panose="02020603050405020304" pitchFamily="18" charset="0"/>
              </a:rPr>
              <a:t>LINE</a:t>
            </a:r>
            <a:r>
              <a:rPr lang="en-US" altLang="zh-CN" sz="2800" dirty="0">
                <a:latin typeface="Times New Roman" panose="02020603050405020304" pitchFamily="18" charset="0"/>
                <a:cs typeface="Times New Roman" panose="02020603050405020304" pitchFamily="18" charset="0"/>
              </a:rPr>
              <a:t>: able to scale to very large, arbitrary types of networks: undirected, directed and/or weighted.</a:t>
            </a:r>
          </a:p>
          <a:p>
            <a:r>
              <a:rPr lang="en-US" altLang="zh-CN" sz="2800" dirty="0">
                <a:latin typeface="Times New Roman" panose="02020603050405020304" pitchFamily="18" charset="0"/>
                <a:cs typeface="Times New Roman" panose="02020603050405020304" pitchFamily="18" charset="0"/>
              </a:rPr>
              <a:t>The model optimizes clear objectives which preserves the </a:t>
            </a:r>
            <a:r>
              <a:rPr lang="en-US" altLang="zh-CN" sz="2800" dirty="0">
                <a:solidFill>
                  <a:srgbClr val="0070C0"/>
                </a:solidFill>
                <a:latin typeface="Times New Roman" panose="02020603050405020304" pitchFamily="18" charset="0"/>
                <a:cs typeface="Times New Roman" panose="02020603050405020304" pitchFamily="18" charset="0"/>
              </a:rPr>
              <a:t>local</a:t>
            </a:r>
            <a:r>
              <a:rPr lang="en-US" altLang="zh-CN" sz="2800" dirty="0">
                <a:latin typeface="Times New Roman" panose="02020603050405020304" pitchFamily="18" charset="0"/>
                <a:cs typeface="Times New Roman" panose="02020603050405020304" pitchFamily="18" charset="0"/>
              </a:rPr>
              <a:t> and </a:t>
            </a:r>
            <a:r>
              <a:rPr lang="en-US" altLang="zh-CN" sz="2800" dirty="0">
                <a:solidFill>
                  <a:srgbClr val="0070C0"/>
                </a:solidFill>
                <a:latin typeface="Times New Roman" panose="02020603050405020304" pitchFamily="18" charset="0"/>
                <a:cs typeface="Times New Roman" panose="02020603050405020304" pitchFamily="18" charset="0"/>
              </a:rPr>
              <a:t>global</a:t>
            </a:r>
            <a:r>
              <a:rPr lang="en-US" altLang="zh-CN" sz="2800" dirty="0">
                <a:latin typeface="Times New Roman" panose="02020603050405020304" pitchFamily="18" charset="0"/>
                <a:cs typeface="Times New Roman" panose="02020603050405020304" pitchFamily="18" charset="0"/>
              </a:rPr>
              <a:t> network structures, correspondingly.</a:t>
            </a:r>
          </a:p>
          <a:p>
            <a:pPr lvl="1"/>
            <a:r>
              <a:rPr lang="en-US" altLang="zh-CN" sz="2400" dirty="0">
                <a:latin typeface="Times New Roman" panose="02020603050405020304" pitchFamily="18" charset="0"/>
                <a:cs typeface="Times New Roman" panose="02020603050405020304" pitchFamily="18" charset="0"/>
              </a:rPr>
              <a:t>Two different fine-granularity relationships with proper semantics are identified</a:t>
            </a:r>
          </a:p>
          <a:p>
            <a:pPr lvl="1"/>
            <a:r>
              <a:rPr lang="en-US" altLang="zh-CN" sz="2400" dirty="0">
                <a:solidFill>
                  <a:srgbClr val="FF0000"/>
                </a:solidFill>
                <a:latin typeface="Times New Roman" panose="02020603050405020304" pitchFamily="18" charset="0"/>
                <a:cs typeface="Times New Roman" panose="02020603050405020304" pitchFamily="18" charset="0"/>
              </a:rPr>
              <a:t>BFS-based</a:t>
            </a:r>
            <a:r>
              <a:rPr lang="en-US" altLang="zh-CN" sz="2400" dirty="0">
                <a:latin typeface="Times New Roman" panose="02020603050405020304" pitchFamily="18" charset="0"/>
                <a:cs typeface="Times New Roman" panose="02020603050405020304" pitchFamily="18" charset="0"/>
              </a:rPr>
              <a:t> approach is adopted</a:t>
            </a:r>
            <a:endParaRPr lang="en-US" altLang="zh-CN" sz="2800" dirty="0">
              <a:latin typeface="Times New Roman" panose="02020603050405020304" pitchFamily="18" charset="0"/>
              <a:cs typeface="Times New Roman" panose="02020603050405020304" pitchFamily="18" charset="0"/>
            </a:endParaRPr>
          </a:p>
          <a:p>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54</a:t>
            </a:fld>
            <a:endParaRPr lang="en-US" altLang="en-US"/>
          </a:p>
        </p:txBody>
      </p:sp>
    </p:spTree>
    <p:extLst>
      <p:ext uri="{BB962C8B-B14F-4D97-AF65-F5344CB8AC3E}">
        <p14:creationId xmlns:p14="http://schemas.microsoft.com/office/powerpoint/2010/main" val="3536019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810" y="223803"/>
            <a:ext cx="8229600" cy="792930"/>
          </a:xfrm>
        </p:spPr>
        <p:txBody>
          <a:bodyPr/>
          <a:lstStyle/>
          <a:p>
            <a:r>
              <a:rPr lang="en-US" altLang="zh-CN" sz="3600" dirty="0"/>
              <a:t>Local &amp; Global Structures</a:t>
            </a:r>
            <a:endParaRPr lang="zh-CN" altLang="en-US" sz="3600" dirty="0"/>
          </a:p>
        </p:txBody>
      </p:sp>
      <p:sp>
        <p:nvSpPr>
          <p:cNvPr id="3" name="内容占位符 2"/>
          <p:cNvSpPr>
            <a:spLocks noGrp="1"/>
          </p:cNvSpPr>
          <p:nvPr>
            <p:ph idx="1"/>
          </p:nvPr>
        </p:nvSpPr>
        <p:spPr>
          <a:xfrm>
            <a:off x="449810" y="1135027"/>
            <a:ext cx="8478674" cy="5722973"/>
          </a:xfrm>
        </p:spPr>
        <p:txBody>
          <a:bodyPr/>
          <a:lstStyle/>
          <a:p>
            <a:r>
              <a:rPr lang="en-US" altLang="zh-CN" sz="3200" u="sng" dirty="0">
                <a:latin typeface="Times New Roman" panose="02020603050405020304" pitchFamily="18" charset="0"/>
                <a:cs typeface="Times New Roman" panose="02020603050405020304" pitchFamily="18" charset="0"/>
              </a:rPr>
              <a:t>Local network structures</a:t>
            </a:r>
            <a:r>
              <a:rPr lang="en-US" altLang="zh-CN" sz="3200" dirty="0">
                <a:latin typeface="Times New Roman" panose="02020603050405020304" pitchFamily="18" charset="0"/>
                <a:cs typeface="Times New Roman" panose="02020603050405020304" pitchFamily="18" charset="0"/>
              </a:rPr>
              <a:t> are represented by the </a:t>
            </a:r>
            <a:r>
              <a:rPr lang="en-US" altLang="zh-CN" sz="3200" dirty="0">
                <a:solidFill>
                  <a:srgbClr val="0070C0"/>
                </a:solidFill>
                <a:latin typeface="Times New Roman" panose="02020603050405020304" pitchFamily="18" charset="0"/>
                <a:cs typeface="Times New Roman" panose="02020603050405020304" pitchFamily="18" charset="0"/>
              </a:rPr>
              <a:t>observed links </a:t>
            </a:r>
            <a:r>
              <a:rPr lang="en-US" altLang="zh-CN" sz="3200" dirty="0">
                <a:latin typeface="Times New Roman" panose="02020603050405020304" pitchFamily="18" charset="0"/>
                <a:cs typeface="Times New Roman" panose="02020603050405020304" pitchFamily="18" charset="0"/>
              </a:rPr>
              <a:t>in the networks,</a:t>
            </a:r>
          </a:p>
          <a:p>
            <a:pPr lvl="1"/>
            <a:r>
              <a:rPr lang="en-US" altLang="zh-CN" sz="2800" dirty="0">
                <a:latin typeface="Times New Roman" panose="02020603050405020304" pitchFamily="18" charset="0"/>
                <a:cs typeface="Times New Roman" panose="02020603050405020304" pitchFamily="18" charset="0"/>
              </a:rPr>
              <a:t>Captured by the </a:t>
            </a:r>
            <a:r>
              <a:rPr lang="en-US" altLang="zh-CN" sz="2800" dirty="0">
                <a:solidFill>
                  <a:srgbClr val="FF0000"/>
                </a:solidFill>
                <a:latin typeface="Times New Roman" panose="02020603050405020304" pitchFamily="18" charset="0"/>
                <a:cs typeface="Times New Roman" panose="02020603050405020304" pitchFamily="18" charset="0"/>
              </a:rPr>
              <a:t>first-order proximity</a:t>
            </a:r>
          </a:p>
          <a:p>
            <a:r>
              <a:rPr lang="en-US" altLang="zh-CN" sz="3200" dirty="0">
                <a:latin typeface="Times New Roman" panose="02020603050405020304" pitchFamily="18" charset="0"/>
                <a:cs typeface="Times New Roman" panose="02020603050405020304" pitchFamily="18" charset="0"/>
              </a:rPr>
              <a:t>In the real world, the observed first-order proximity data is not sufficient for preserving the </a:t>
            </a:r>
            <a:r>
              <a:rPr lang="en-US" altLang="zh-CN" sz="3200" u="sng" dirty="0">
                <a:latin typeface="Times New Roman" panose="02020603050405020304" pitchFamily="18" charset="0"/>
                <a:cs typeface="Times New Roman" panose="02020603050405020304" pitchFamily="18" charset="0"/>
              </a:rPr>
              <a:t>global network structures</a:t>
            </a:r>
          </a:p>
          <a:p>
            <a:pPr lvl="1"/>
            <a:r>
              <a:rPr lang="en-US" altLang="zh-CN" sz="2800" dirty="0">
                <a:latin typeface="Times New Roman" panose="02020603050405020304" pitchFamily="18" charset="0"/>
                <a:cs typeface="Times New Roman" panose="02020603050405020304" pitchFamily="18" charset="0"/>
              </a:rPr>
              <a:t>In a real-world network, many legitimate links are actually not observed</a:t>
            </a:r>
          </a:p>
          <a:p>
            <a:pPr lvl="1"/>
            <a:r>
              <a:rPr lang="en-US" altLang="zh-CN" sz="2800" dirty="0">
                <a:latin typeface="Times New Roman" panose="02020603050405020304" pitchFamily="18" charset="0"/>
                <a:cs typeface="Times New Roman" panose="02020603050405020304" pitchFamily="18" charset="0"/>
              </a:rPr>
              <a:t>Neighborhood structures of the nodes with shared neighbors are likely to be similar</a:t>
            </a:r>
          </a:p>
          <a:p>
            <a:pPr lvl="1"/>
            <a:r>
              <a:rPr lang="en-US" altLang="zh-CN" sz="2800" dirty="0">
                <a:latin typeface="Times New Roman" panose="02020603050405020304" pitchFamily="18" charset="0"/>
                <a:cs typeface="Times New Roman" panose="02020603050405020304" pitchFamily="18" charset="0"/>
              </a:rPr>
              <a:t>Explore the </a:t>
            </a:r>
            <a:r>
              <a:rPr lang="en-US" altLang="zh-CN" sz="2800" dirty="0">
                <a:solidFill>
                  <a:srgbClr val="FF0000"/>
                </a:solidFill>
                <a:latin typeface="Times New Roman" panose="02020603050405020304" pitchFamily="18" charset="0"/>
                <a:cs typeface="Times New Roman" panose="02020603050405020304" pitchFamily="18" charset="0"/>
              </a:rPr>
              <a:t>second-order proximity</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55</a:t>
            </a:fld>
            <a:endParaRPr lang="en-US" altLang="en-US" dirty="0"/>
          </a:p>
        </p:txBody>
      </p:sp>
    </p:spTree>
    <p:extLst>
      <p:ext uri="{BB962C8B-B14F-4D97-AF65-F5344CB8AC3E}">
        <p14:creationId xmlns:p14="http://schemas.microsoft.com/office/powerpoint/2010/main" val="1375647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Relationship between nodes</a:t>
            </a:r>
            <a:endParaRPr lang="zh-CN" altLang="en-US" dirty="0"/>
          </a:p>
        </p:txBody>
      </p:sp>
      <p:sp>
        <p:nvSpPr>
          <p:cNvPr id="3" name="内容占位符 2"/>
          <p:cNvSpPr>
            <a:spLocks noGrp="1"/>
          </p:cNvSpPr>
          <p:nvPr>
            <p:ph idx="1"/>
          </p:nvPr>
        </p:nvSpPr>
        <p:spPr>
          <a:xfrm>
            <a:off x="981944" y="4649864"/>
            <a:ext cx="7704856" cy="1657809"/>
          </a:xfrm>
        </p:spPr>
        <p:txBody>
          <a:bodyPr/>
          <a:lstStyle/>
          <a:p>
            <a:pPr marL="0" indent="0">
              <a:buNone/>
            </a:pPr>
            <a:r>
              <a:rPr lang="en-US" altLang="zh-CN" dirty="0">
                <a:latin typeface="Times New Roman" panose="02020603050405020304" pitchFamily="18" charset="0"/>
                <a:cs typeface="Times New Roman" panose="02020603050405020304" pitchFamily="18" charset="0"/>
              </a:rPr>
              <a:t>Which blue nodes should be placed closer to the red nodes in the latent feature space?</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56</a:t>
            </a:fld>
            <a:endParaRPr lang="en-US" altLang="en-US"/>
          </a:p>
        </p:txBody>
      </p:sp>
      <p:pic>
        <p:nvPicPr>
          <p:cNvPr id="5" name="图片 4"/>
          <p:cNvPicPr>
            <a:picLocks noChangeAspect="1"/>
          </p:cNvPicPr>
          <p:nvPr/>
        </p:nvPicPr>
        <p:blipFill>
          <a:blip r:embed="rId2"/>
          <a:stretch>
            <a:fillRect/>
          </a:stretch>
        </p:blipFill>
        <p:spPr>
          <a:xfrm>
            <a:off x="2303748" y="1472050"/>
            <a:ext cx="4603612" cy="3181085"/>
          </a:xfrm>
          <a:prstGeom prst="rect">
            <a:avLst/>
          </a:prstGeom>
        </p:spPr>
      </p:pic>
    </p:spTree>
    <p:extLst>
      <p:ext uri="{BB962C8B-B14F-4D97-AF65-F5344CB8AC3E}">
        <p14:creationId xmlns:p14="http://schemas.microsoft.com/office/powerpoint/2010/main" val="2176770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First-Order Proximity</a:t>
            </a:r>
            <a:endParaRPr lang="zh-CN" altLang="en-US" dirty="0"/>
          </a:p>
        </p:txBody>
      </p:sp>
      <p:sp>
        <p:nvSpPr>
          <p:cNvPr id="3" name="内容占位符 2"/>
          <p:cNvSpPr>
            <a:spLocks noGrp="1"/>
          </p:cNvSpPr>
          <p:nvPr>
            <p:ph idx="1"/>
          </p:nvPr>
        </p:nvSpPr>
        <p:spPr>
          <a:xfrm>
            <a:off x="981980" y="1130272"/>
            <a:ext cx="7535180" cy="1657809"/>
          </a:xfrm>
        </p:spPr>
        <p:txBody>
          <a:bodyPr/>
          <a:lstStyle/>
          <a:p>
            <a:pPr marL="0" indent="0">
              <a:buNone/>
            </a:pPr>
            <a:r>
              <a:rPr lang="en-US" altLang="zh-CN" dirty="0"/>
              <a:t>The local pair-wise proximity determined by the </a:t>
            </a:r>
            <a:r>
              <a:rPr lang="en-US" altLang="zh-CN" dirty="0">
                <a:solidFill>
                  <a:srgbClr val="0070C0"/>
                </a:solidFill>
              </a:rPr>
              <a:t>observed links</a:t>
            </a:r>
            <a:endParaRPr lang="zh-CN" altLang="en-US" dirty="0">
              <a:solidFill>
                <a:srgbClr val="0070C0"/>
              </a:solidFill>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57</a:t>
            </a:fld>
            <a:endParaRPr lang="en-US" altLang="en-US"/>
          </a:p>
        </p:txBody>
      </p:sp>
      <p:pic>
        <p:nvPicPr>
          <p:cNvPr id="6" name="图片 5"/>
          <p:cNvPicPr>
            <a:picLocks noChangeAspect="1"/>
          </p:cNvPicPr>
          <p:nvPr/>
        </p:nvPicPr>
        <p:blipFill>
          <a:blip r:embed="rId2"/>
          <a:stretch>
            <a:fillRect/>
          </a:stretch>
        </p:blipFill>
        <p:spPr>
          <a:xfrm>
            <a:off x="2373138" y="2270097"/>
            <a:ext cx="4752863" cy="3558225"/>
          </a:xfrm>
          <a:prstGeom prst="rect">
            <a:avLst/>
          </a:prstGeom>
        </p:spPr>
      </p:pic>
    </p:spTree>
    <p:extLst>
      <p:ext uri="{BB962C8B-B14F-4D97-AF65-F5344CB8AC3E}">
        <p14:creationId xmlns:p14="http://schemas.microsoft.com/office/powerpoint/2010/main" val="1217656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Second-Order Proximity</a:t>
            </a:r>
            <a:endParaRPr lang="zh-CN" altLang="en-US" dirty="0"/>
          </a:p>
        </p:txBody>
      </p:sp>
      <p:sp>
        <p:nvSpPr>
          <p:cNvPr id="3" name="内容占位符 2"/>
          <p:cNvSpPr>
            <a:spLocks noGrp="1"/>
          </p:cNvSpPr>
          <p:nvPr>
            <p:ph idx="1"/>
          </p:nvPr>
        </p:nvSpPr>
        <p:spPr>
          <a:xfrm>
            <a:off x="457200" y="1196752"/>
            <a:ext cx="8229600" cy="4826161"/>
          </a:xfrm>
        </p:spPr>
        <p:txBody>
          <a:bodyPr/>
          <a:lstStyle/>
          <a:p>
            <a:r>
              <a:rPr lang="en-US" altLang="zh-CN" sz="2800" dirty="0"/>
              <a:t>A pair of nodes with zero first-order proximity may be intrinsically very similar to each other.</a:t>
            </a:r>
          </a:p>
          <a:p>
            <a:pPr lvl="1"/>
            <a:r>
              <a:rPr lang="en-US" altLang="zh-CN" sz="2400" dirty="0"/>
              <a:t>The second-order proximity determined by the shared neighborhoods of network nodes</a:t>
            </a:r>
          </a:p>
          <a:p>
            <a:pPr lvl="1"/>
            <a:r>
              <a:rPr lang="en-US" altLang="zh-CN" sz="2400" dirty="0"/>
              <a:t>Two nodes share a lot of common neighbors have a high 2nd-order proximity</a:t>
            </a:r>
            <a:endParaRPr lang="zh-CN" altLang="en-US" sz="2400"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58</a:t>
            </a:fld>
            <a:endParaRPr lang="en-US" altLang="en-US"/>
          </a:p>
        </p:txBody>
      </p:sp>
      <p:pic>
        <p:nvPicPr>
          <p:cNvPr id="5" name="图片 4"/>
          <p:cNvPicPr>
            <a:picLocks noChangeAspect="1"/>
          </p:cNvPicPr>
          <p:nvPr/>
        </p:nvPicPr>
        <p:blipFill>
          <a:blip r:embed="rId2"/>
          <a:stretch>
            <a:fillRect/>
          </a:stretch>
        </p:blipFill>
        <p:spPr>
          <a:xfrm>
            <a:off x="2483768" y="3862388"/>
            <a:ext cx="3814877" cy="2838450"/>
          </a:xfrm>
          <a:prstGeom prst="rect">
            <a:avLst/>
          </a:prstGeom>
        </p:spPr>
      </p:pic>
    </p:spTree>
    <p:extLst>
      <p:ext uri="{BB962C8B-B14F-4D97-AF65-F5344CB8AC3E}">
        <p14:creationId xmlns:p14="http://schemas.microsoft.com/office/powerpoint/2010/main" val="681474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810" y="223803"/>
            <a:ext cx="8229600" cy="792930"/>
          </a:xfrm>
        </p:spPr>
        <p:txBody>
          <a:bodyPr/>
          <a:lstStyle/>
          <a:p>
            <a:r>
              <a:rPr lang="en-US" altLang="zh-CN" sz="3600" dirty="0"/>
              <a:t>LINE Models</a:t>
            </a:r>
            <a:endParaRPr lang="zh-CN" altLang="en-US" sz="3600" dirty="0"/>
          </a:p>
        </p:txBody>
      </p:sp>
      <p:sp>
        <p:nvSpPr>
          <p:cNvPr id="3" name="内容占位符 2"/>
          <p:cNvSpPr>
            <a:spLocks noGrp="1"/>
          </p:cNvSpPr>
          <p:nvPr>
            <p:ph idx="1"/>
          </p:nvPr>
        </p:nvSpPr>
        <p:spPr>
          <a:xfrm>
            <a:off x="449810" y="1016734"/>
            <a:ext cx="8478674" cy="6165302"/>
          </a:xfrm>
        </p:spPr>
        <p:txBody>
          <a:bodyPr/>
          <a:lstStyle/>
          <a:p>
            <a:r>
              <a:rPr lang="en-US" altLang="zh-CN" sz="2800" dirty="0">
                <a:latin typeface="Times New Roman" panose="02020603050405020304" pitchFamily="18" charset="0"/>
                <a:cs typeface="Times New Roman" panose="02020603050405020304" pitchFamily="18" charset="0"/>
              </a:rPr>
              <a:t>LINE treats two different proximities between nodes separately, </a:t>
            </a:r>
            <a:r>
              <a:rPr lang="en-US" altLang="zh-CN" sz="2800" dirty="0">
                <a:solidFill>
                  <a:srgbClr val="0070C0"/>
                </a:solidFill>
                <a:latin typeface="Times New Roman" panose="02020603050405020304" pitchFamily="18" charset="0"/>
                <a:cs typeface="Times New Roman" panose="02020603050405020304" pitchFamily="18" charset="0"/>
              </a:rPr>
              <a:t>using two different models</a:t>
            </a:r>
          </a:p>
          <a:p>
            <a:pPr lvl="1"/>
            <a:r>
              <a:rPr lang="en-US" altLang="zh-CN" sz="2400" dirty="0">
                <a:latin typeface="Times New Roman" panose="02020603050405020304" pitchFamily="18" charset="0"/>
                <a:cs typeface="Times New Roman" panose="02020603050405020304" pitchFamily="18" charset="0"/>
              </a:rPr>
              <a:t>Generate two separate latent vectors and then </a:t>
            </a:r>
            <a:r>
              <a:rPr lang="en-US" altLang="zh-CN" sz="2400" dirty="0">
                <a:solidFill>
                  <a:srgbClr val="FF0000"/>
                </a:solidFill>
                <a:latin typeface="Times New Roman" panose="02020603050405020304" pitchFamily="18" charset="0"/>
                <a:cs typeface="Times New Roman" panose="02020603050405020304" pitchFamily="18" charset="0"/>
              </a:rPr>
              <a:t>concatenate</a:t>
            </a:r>
            <a:r>
              <a:rPr lang="en-US" altLang="zh-CN" sz="2400" dirty="0">
                <a:latin typeface="Times New Roman" panose="02020603050405020304" pitchFamily="18" charset="0"/>
                <a:cs typeface="Times New Roman" panose="02020603050405020304" pitchFamily="18" charset="0"/>
              </a:rPr>
              <a:t> them into one long vector.</a:t>
            </a:r>
          </a:p>
          <a:p>
            <a:r>
              <a:rPr lang="en-US" altLang="zh-CN" sz="2800" dirty="0">
                <a:latin typeface="Times New Roman" panose="02020603050405020304" pitchFamily="18" charset="0"/>
                <a:cs typeface="Times New Roman" panose="02020603050405020304" pitchFamily="18" charset="0"/>
              </a:rPr>
              <a:t>The 1st-order proximity models two nodes by their </a:t>
            </a:r>
            <a:r>
              <a:rPr lang="en-US" altLang="zh-CN" sz="2800" dirty="0">
                <a:solidFill>
                  <a:srgbClr val="0070C0"/>
                </a:solidFill>
                <a:latin typeface="Times New Roman" panose="02020603050405020304" pitchFamily="18" charset="0"/>
                <a:cs typeface="Times New Roman" panose="02020603050405020304" pitchFamily="18" charset="0"/>
              </a:rPr>
              <a:t>observed co-</a:t>
            </a:r>
            <a:r>
              <a:rPr lang="en-US" altLang="zh-CN" sz="2800" dirty="0" err="1">
                <a:solidFill>
                  <a:srgbClr val="0070C0"/>
                </a:solidFill>
                <a:latin typeface="Times New Roman" panose="02020603050405020304" pitchFamily="18" charset="0"/>
                <a:cs typeface="Times New Roman" panose="02020603050405020304" pitchFamily="18" charset="0"/>
              </a:rPr>
              <a:t>occurrance</a:t>
            </a:r>
            <a:endParaRPr lang="en-US" altLang="zh-CN" sz="2800" dirty="0">
              <a:solidFill>
                <a:srgbClr val="0070C0"/>
              </a:solidFill>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2nd-order proximity assumes that nodes </a:t>
            </a:r>
            <a:r>
              <a:rPr lang="en-US" altLang="zh-CN" sz="2800" dirty="0">
                <a:solidFill>
                  <a:srgbClr val="0070C0"/>
                </a:solidFill>
                <a:latin typeface="Times New Roman" panose="02020603050405020304" pitchFamily="18" charset="0"/>
                <a:cs typeface="Times New Roman" panose="02020603050405020304" pitchFamily="18" charset="0"/>
              </a:rPr>
              <a:t>sharing many common nodes</a:t>
            </a:r>
            <a:r>
              <a:rPr lang="en-US" altLang="zh-CN" sz="2800" dirty="0">
                <a:latin typeface="Times New Roman" panose="02020603050405020304" pitchFamily="18" charset="0"/>
                <a:cs typeface="Times New Roman" panose="02020603050405020304" pitchFamily="18" charset="0"/>
              </a:rPr>
              <a:t> are similar.</a:t>
            </a:r>
          </a:p>
          <a:p>
            <a:pPr lvl="1"/>
            <a:r>
              <a:rPr lang="en-US" altLang="zh-CN" sz="2400" dirty="0">
                <a:latin typeface="Times New Roman" panose="02020603050405020304" pitchFamily="18" charset="0"/>
                <a:cs typeface="Times New Roman" panose="02020603050405020304" pitchFamily="18" charset="0"/>
              </a:rPr>
              <a:t>Captured by </a:t>
            </a:r>
            <a:r>
              <a:rPr lang="en-US" altLang="zh-CN" sz="2400" dirty="0">
                <a:solidFill>
                  <a:srgbClr val="FF0000"/>
                </a:solidFill>
                <a:latin typeface="Times New Roman" panose="02020603050405020304" pitchFamily="18" charset="0"/>
                <a:cs typeface="Times New Roman" panose="02020603050405020304" pitchFamily="18" charset="0"/>
              </a:rPr>
              <a:t>2-hop neighborhood</a:t>
            </a:r>
          </a:p>
          <a:p>
            <a:pPr lvl="1"/>
            <a:r>
              <a:rPr lang="en-US" altLang="zh-CN" sz="2400" dirty="0">
                <a:latin typeface="Times New Roman" panose="02020603050405020304" pitchFamily="18" charset="0"/>
                <a:cs typeface="Times New Roman" panose="02020603050405020304" pitchFamily="18" charset="0"/>
              </a:rPr>
              <a:t>Each node also serves as “context” (i.e., neighbor) of other nodes. Thus, nodes with similar distributions over the “contexts” are assumed to be similar</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59</a:t>
            </a:fld>
            <a:endParaRPr lang="en-US" altLang="en-US" dirty="0"/>
          </a:p>
        </p:txBody>
      </p:sp>
    </p:spTree>
    <p:extLst>
      <p:ext uri="{BB962C8B-B14F-4D97-AF65-F5344CB8AC3E}">
        <p14:creationId xmlns:p14="http://schemas.microsoft.com/office/powerpoint/2010/main" val="75321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Yelp Dataset</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75456" y="864640"/>
            <a:ext cx="8423275" cy="4530725"/>
          </a:xfrm>
        </p:spPr>
        <p:txBody>
          <a:bodyPr/>
          <a:lstStyle/>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Location-Based Social Networks</a:t>
            </a: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6</a:t>
            </a:fld>
            <a:endParaRPr lang="en-US" altLang="en-US" sz="1200">
              <a:latin typeface="Garamond" panose="02020404030301010803" pitchFamily="18" charset="0"/>
            </a:endParaRPr>
          </a:p>
        </p:txBody>
      </p:sp>
      <p:pic>
        <p:nvPicPr>
          <p:cNvPr id="3" name="图片 2"/>
          <p:cNvPicPr>
            <a:picLocks noChangeAspect="1"/>
          </p:cNvPicPr>
          <p:nvPr/>
        </p:nvPicPr>
        <p:blipFill>
          <a:blip r:embed="rId2"/>
          <a:stretch>
            <a:fillRect/>
          </a:stretch>
        </p:blipFill>
        <p:spPr>
          <a:xfrm>
            <a:off x="683568" y="1610991"/>
            <a:ext cx="7668852" cy="4438662"/>
          </a:xfrm>
          <a:prstGeom prst="rect">
            <a:avLst/>
          </a:prstGeom>
        </p:spPr>
      </p:pic>
    </p:spTree>
    <p:extLst>
      <p:ext uri="{BB962C8B-B14F-4D97-AF65-F5344CB8AC3E}">
        <p14:creationId xmlns:p14="http://schemas.microsoft.com/office/powerpoint/2010/main" val="3576229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738919"/>
          </a:xfrm>
        </p:spPr>
        <p:txBody>
          <a:bodyPr/>
          <a:lstStyle/>
          <a:p>
            <a:r>
              <a:rPr lang="en-US" altLang="zh-CN" dirty="0"/>
              <a:t>LINE with 1st-order Proximity</a:t>
            </a:r>
            <a:endParaRPr lang="zh-CN" altLang="en-US" dirty="0"/>
          </a:p>
        </p:txBody>
      </p:sp>
      <p:sp>
        <p:nvSpPr>
          <p:cNvPr id="3" name="内容占位符 2"/>
          <p:cNvSpPr>
            <a:spLocks noGrp="1"/>
          </p:cNvSpPr>
          <p:nvPr>
            <p:ph idx="1"/>
          </p:nvPr>
        </p:nvSpPr>
        <p:spPr>
          <a:xfrm>
            <a:off x="457200" y="1037079"/>
            <a:ext cx="8507288" cy="4898169"/>
          </a:xfrm>
        </p:spPr>
        <p:txBody>
          <a:bodyPr/>
          <a:lstStyle/>
          <a:p>
            <a:r>
              <a:rPr lang="en-US" altLang="zh-CN" dirty="0">
                <a:latin typeface="Times New Roman" panose="02020603050405020304" pitchFamily="18" charset="0"/>
                <a:cs typeface="Times New Roman" panose="02020603050405020304" pitchFamily="18" charset="0"/>
              </a:rPr>
              <a:t>Distribution of joint probability estimated by model</a:t>
            </a:r>
          </a:p>
          <a:p>
            <a:endParaRPr lang="en-US" altLang="zh-CN" dirty="0">
              <a:latin typeface="Times New Roman" panose="02020603050405020304" pitchFamily="18" charset="0"/>
              <a:cs typeface="Times New Roman" panose="02020603050405020304" pitchFamily="18" charset="0"/>
            </a:endParaRPr>
          </a:p>
          <a:p>
            <a:pPr lvl="2"/>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Distribution of joint probability obtained empirically</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Objective Function: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60</a:t>
            </a:fld>
            <a:endParaRPr lang="en-US" altLang="en-US"/>
          </a:p>
        </p:txBody>
      </p:sp>
      <p:pic>
        <p:nvPicPr>
          <p:cNvPr id="5" name="图片 4"/>
          <p:cNvPicPr>
            <a:picLocks noChangeAspect="1"/>
          </p:cNvPicPr>
          <p:nvPr/>
        </p:nvPicPr>
        <p:blipFill>
          <a:blip r:embed="rId3"/>
          <a:stretch>
            <a:fillRect/>
          </a:stretch>
        </p:blipFill>
        <p:spPr>
          <a:xfrm>
            <a:off x="1511658" y="1620972"/>
            <a:ext cx="6485925" cy="864096"/>
          </a:xfrm>
          <a:prstGeom prst="rect">
            <a:avLst/>
          </a:prstGeom>
        </p:spPr>
      </p:pic>
      <p:pic>
        <p:nvPicPr>
          <p:cNvPr id="6" name="图片 5"/>
          <p:cNvPicPr>
            <a:picLocks noChangeAspect="1"/>
          </p:cNvPicPr>
          <p:nvPr/>
        </p:nvPicPr>
        <p:blipFill>
          <a:blip r:embed="rId4"/>
          <a:stretch>
            <a:fillRect/>
          </a:stretch>
        </p:blipFill>
        <p:spPr>
          <a:xfrm>
            <a:off x="1403411" y="3486163"/>
            <a:ext cx="6337178" cy="756084"/>
          </a:xfrm>
          <a:prstGeom prst="rect">
            <a:avLst/>
          </a:prstGeom>
        </p:spPr>
      </p:pic>
      <p:pic>
        <p:nvPicPr>
          <p:cNvPr id="7" name="图片 6"/>
          <p:cNvPicPr>
            <a:picLocks noChangeAspect="1"/>
          </p:cNvPicPr>
          <p:nvPr/>
        </p:nvPicPr>
        <p:blipFill>
          <a:blip r:embed="rId5"/>
          <a:stretch>
            <a:fillRect/>
          </a:stretch>
        </p:blipFill>
        <p:spPr>
          <a:xfrm>
            <a:off x="1915256" y="4672013"/>
            <a:ext cx="5591175" cy="1571625"/>
          </a:xfrm>
          <a:prstGeom prst="rect">
            <a:avLst/>
          </a:prstGeom>
        </p:spPr>
      </p:pic>
    </p:spTree>
    <p:extLst>
      <p:ext uri="{BB962C8B-B14F-4D97-AF65-F5344CB8AC3E}">
        <p14:creationId xmlns:p14="http://schemas.microsoft.com/office/powerpoint/2010/main" val="2301531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738919"/>
          </a:xfrm>
        </p:spPr>
        <p:txBody>
          <a:bodyPr/>
          <a:lstStyle/>
          <a:p>
            <a:r>
              <a:rPr lang="en-US" altLang="zh-CN" dirty="0"/>
              <a:t>LINE with 2nd-order Proximity</a:t>
            </a:r>
            <a:endParaRPr lang="zh-CN" altLang="en-US" dirty="0"/>
          </a:p>
        </p:txBody>
      </p:sp>
      <p:sp>
        <p:nvSpPr>
          <p:cNvPr id="3" name="内容占位符 2"/>
          <p:cNvSpPr>
            <a:spLocks noGrp="1"/>
          </p:cNvSpPr>
          <p:nvPr>
            <p:ph idx="1"/>
          </p:nvPr>
        </p:nvSpPr>
        <p:spPr>
          <a:xfrm>
            <a:off x="457200" y="1037079"/>
            <a:ext cx="8507288" cy="4898169"/>
          </a:xfrm>
        </p:spPr>
        <p:txBody>
          <a:bodyPr/>
          <a:lstStyle/>
          <a:p>
            <a:r>
              <a:rPr lang="en-US" altLang="zh-CN" dirty="0">
                <a:latin typeface="Times New Roman" panose="02020603050405020304" pitchFamily="18" charset="0"/>
                <a:cs typeface="Times New Roman" panose="02020603050405020304" pitchFamily="18" charset="0"/>
              </a:rPr>
              <a:t>Each node plays two roles: the node itself and a specific “</a:t>
            </a:r>
            <a:r>
              <a:rPr lang="en-US" altLang="zh-CN" dirty="0">
                <a:solidFill>
                  <a:srgbClr val="0070C0"/>
                </a:solidFill>
                <a:latin typeface="Times New Roman" panose="02020603050405020304" pitchFamily="18" charset="0"/>
                <a:cs typeface="Times New Roman" panose="02020603050405020304" pitchFamily="18" charset="0"/>
              </a:rPr>
              <a:t>context</a:t>
            </a:r>
            <a:r>
              <a:rPr lang="en-US" altLang="zh-CN" dirty="0">
                <a:latin typeface="Times New Roman" panose="02020603050405020304" pitchFamily="18" charset="0"/>
                <a:cs typeface="Times New Roman" panose="02020603050405020304" pitchFamily="18" charset="0"/>
              </a:rPr>
              <a:t>” of other nodes</a:t>
            </a:r>
          </a:p>
          <a:p>
            <a:pPr lvl="1"/>
            <a:r>
              <a:rPr lang="en-US" altLang="zh-CN" dirty="0">
                <a:latin typeface="Times New Roman" panose="02020603050405020304" pitchFamily="18" charset="0"/>
                <a:cs typeface="Times New Roman" panose="02020603050405020304" pitchFamily="18" charset="0"/>
              </a:rPr>
              <a:t>             are the latent vectors of these two roles</a:t>
            </a:r>
          </a:p>
          <a:p>
            <a:r>
              <a:rPr lang="en-US" altLang="zh-CN" dirty="0">
                <a:latin typeface="Times New Roman" panose="02020603050405020304" pitchFamily="18" charset="0"/>
                <a:cs typeface="Times New Roman" panose="02020603050405020304" pitchFamily="18" charset="0"/>
              </a:rPr>
              <a:t>Probability of “context” </a:t>
            </a:r>
            <a:r>
              <a:rPr lang="en-US" altLang="zh-CN" i="1" dirty="0" err="1">
                <a:latin typeface="Times New Roman" panose="02020603050405020304" pitchFamily="18" charset="0"/>
                <a:cs typeface="Times New Roman" panose="02020603050405020304" pitchFamily="18" charset="0"/>
              </a:rPr>
              <a:t>v</a:t>
            </a:r>
            <a:r>
              <a:rPr lang="en-US" altLang="zh-CN" i="1" baseline="-25000" dirty="0" err="1">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 generated by vertex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estimated by model</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Probability of “context” </a:t>
            </a:r>
            <a:r>
              <a:rPr lang="en-US" altLang="zh-CN" i="1" dirty="0" err="1">
                <a:latin typeface="Times New Roman" panose="02020603050405020304" pitchFamily="18" charset="0"/>
                <a:cs typeface="Times New Roman" panose="02020603050405020304" pitchFamily="18" charset="0"/>
              </a:rPr>
              <a:t>v</a:t>
            </a:r>
            <a:r>
              <a:rPr lang="en-US" altLang="zh-CN" i="1" baseline="-25000" dirty="0" err="1">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 generated by vertex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estimated empirically</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61</a:t>
            </a:fld>
            <a:endParaRPr lang="en-US" altLang="en-US"/>
          </a:p>
        </p:txBody>
      </p:sp>
      <p:pic>
        <p:nvPicPr>
          <p:cNvPr id="8" name="图片 7"/>
          <p:cNvPicPr>
            <a:picLocks noChangeAspect="1"/>
          </p:cNvPicPr>
          <p:nvPr/>
        </p:nvPicPr>
        <p:blipFill>
          <a:blip r:embed="rId3"/>
          <a:stretch>
            <a:fillRect/>
          </a:stretch>
        </p:blipFill>
        <p:spPr>
          <a:xfrm>
            <a:off x="1079612" y="2096852"/>
            <a:ext cx="1177331" cy="432048"/>
          </a:xfrm>
          <a:prstGeom prst="rect">
            <a:avLst/>
          </a:prstGeom>
        </p:spPr>
      </p:pic>
      <p:pic>
        <p:nvPicPr>
          <p:cNvPr id="9" name="图片 8"/>
          <p:cNvPicPr>
            <a:picLocks noChangeAspect="1"/>
          </p:cNvPicPr>
          <p:nvPr/>
        </p:nvPicPr>
        <p:blipFill>
          <a:blip r:embed="rId4"/>
          <a:stretch>
            <a:fillRect/>
          </a:stretch>
        </p:blipFill>
        <p:spPr>
          <a:xfrm>
            <a:off x="2396269" y="3486163"/>
            <a:ext cx="4629150" cy="1057275"/>
          </a:xfrm>
          <a:prstGeom prst="rect">
            <a:avLst/>
          </a:prstGeom>
        </p:spPr>
      </p:pic>
      <p:pic>
        <p:nvPicPr>
          <p:cNvPr id="10" name="图片 9"/>
          <p:cNvPicPr>
            <a:picLocks noChangeAspect="1"/>
          </p:cNvPicPr>
          <p:nvPr/>
        </p:nvPicPr>
        <p:blipFill>
          <a:blip r:embed="rId5"/>
          <a:stretch>
            <a:fillRect/>
          </a:stretch>
        </p:blipFill>
        <p:spPr>
          <a:xfrm>
            <a:off x="1907704" y="5615003"/>
            <a:ext cx="6156684" cy="1085835"/>
          </a:xfrm>
          <a:prstGeom prst="rect">
            <a:avLst/>
          </a:prstGeom>
        </p:spPr>
      </p:pic>
    </p:spTree>
    <p:extLst>
      <p:ext uri="{BB962C8B-B14F-4D97-AF65-F5344CB8AC3E}">
        <p14:creationId xmlns:p14="http://schemas.microsoft.com/office/powerpoint/2010/main" val="67625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738919"/>
          </a:xfrm>
        </p:spPr>
        <p:txBody>
          <a:bodyPr/>
          <a:lstStyle/>
          <a:p>
            <a:r>
              <a:rPr lang="en-US" altLang="zh-CN" dirty="0"/>
              <a:t>LINE with 2nd-order Proximity</a:t>
            </a:r>
            <a:endParaRPr lang="zh-CN" altLang="en-US" dirty="0"/>
          </a:p>
        </p:txBody>
      </p:sp>
      <p:sp>
        <p:nvSpPr>
          <p:cNvPr id="3" name="内容占位符 2"/>
          <p:cNvSpPr>
            <a:spLocks noGrp="1"/>
          </p:cNvSpPr>
          <p:nvPr>
            <p:ph idx="1"/>
          </p:nvPr>
        </p:nvSpPr>
        <p:spPr>
          <a:xfrm>
            <a:off x="457200" y="1037079"/>
            <a:ext cx="8507288" cy="4898169"/>
          </a:xfrm>
        </p:spPr>
        <p:txBody>
          <a:bodyPr/>
          <a:lstStyle/>
          <a:p>
            <a:r>
              <a:rPr lang="en-US" altLang="zh-CN" dirty="0">
                <a:latin typeface="Times New Roman" panose="02020603050405020304" pitchFamily="18" charset="0"/>
                <a:cs typeface="Times New Roman" panose="02020603050405020304" pitchFamily="18" charset="0"/>
              </a:rPr>
              <a:t>Objective Function:</a:t>
            </a: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62</a:t>
            </a:fld>
            <a:endParaRPr lang="en-US" altLang="en-US"/>
          </a:p>
        </p:txBody>
      </p:sp>
      <p:pic>
        <p:nvPicPr>
          <p:cNvPr id="5" name="图片 4"/>
          <p:cNvPicPr>
            <a:picLocks noChangeAspect="1"/>
          </p:cNvPicPr>
          <p:nvPr/>
        </p:nvPicPr>
        <p:blipFill>
          <a:blip r:embed="rId3"/>
          <a:stretch>
            <a:fillRect/>
          </a:stretch>
        </p:blipFill>
        <p:spPr>
          <a:xfrm>
            <a:off x="1511660" y="1844824"/>
            <a:ext cx="6162923" cy="3132348"/>
          </a:xfrm>
          <a:prstGeom prst="rect">
            <a:avLst/>
          </a:prstGeom>
        </p:spPr>
      </p:pic>
    </p:spTree>
    <p:extLst>
      <p:ext uri="{BB962C8B-B14F-4D97-AF65-F5344CB8AC3E}">
        <p14:creationId xmlns:p14="http://schemas.microsoft.com/office/powerpoint/2010/main" val="1515525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Edge Sampling</a:t>
            </a:r>
            <a:endParaRPr lang="zh-CN" altLang="en-US" dirty="0"/>
          </a:p>
        </p:txBody>
      </p:sp>
      <p:sp>
        <p:nvSpPr>
          <p:cNvPr id="3" name="内容占位符 2"/>
          <p:cNvSpPr>
            <a:spLocks noGrp="1"/>
          </p:cNvSpPr>
          <p:nvPr>
            <p:ph idx="1"/>
          </p:nvPr>
        </p:nvSpPr>
        <p:spPr>
          <a:xfrm>
            <a:off x="457200" y="1196752"/>
            <a:ext cx="8229600" cy="4826161"/>
          </a:xfrm>
        </p:spPr>
        <p:txBody>
          <a:bodyPr/>
          <a:lstStyle/>
          <a:p>
            <a:r>
              <a:rPr lang="en-US" altLang="zh-CN" sz="2800" dirty="0"/>
              <a:t>Use negative sampling to improve computational efficiency</a:t>
            </a:r>
          </a:p>
          <a:p>
            <a:r>
              <a:rPr lang="en-US" altLang="zh-CN" sz="2800" dirty="0"/>
              <a:t>Instead of using random walk to prepare training data, LINE samples edges based the sampling probabilities proportional to their edge weights</a:t>
            </a:r>
          </a:p>
          <a:p>
            <a:r>
              <a:rPr lang="en-US" altLang="zh-CN" sz="2800" dirty="0"/>
              <a:t>For each positive edge, </a:t>
            </a:r>
            <a:r>
              <a:rPr lang="en-US" altLang="zh-CN" sz="2800" i="1" dirty="0"/>
              <a:t>k</a:t>
            </a:r>
            <a:r>
              <a:rPr lang="en-US" altLang="zh-CN" sz="2800" dirty="0"/>
              <a:t> negative edges are randomly generated.</a:t>
            </a:r>
            <a:endParaRPr lang="zh-CN" altLang="en-US" sz="2400"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63</a:t>
            </a:fld>
            <a:endParaRPr lang="en-US" altLang="en-US"/>
          </a:p>
        </p:txBody>
      </p:sp>
    </p:spTree>
    <p:extLst>
      <p:ext uri="{BB962C8B-B14F-4D97-AF65-F5344CB8AC3E}">
        <p14:creationId xmlns:p14="http://schemas.microsoft.com/office/powerpoint/2010/main" val="4083316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64</a:t>
            </a:fld>
            <a:endParaRPr lang="en-US" altLang="en-US"/>
          </a:p>
        </p:txBody>
      </p:sp>
      <p:pic>
        <p:nvPicPr>
          <p:cNvPr id="6" name="图片 5"/>
          <p:cNvPicPr>
            <a:picLocks noChangeAspect="1"/>
          </p:cNvPicPr>
          <p:nvPr/>
        </p:nvPicPr>
        <p:blipFill>
          <a:blip r:embed="rId2"/>
          <a:stretch>
            <a:fillRect/>
          </a:stretch>
        </p:blipFill>
        <p:spPr>
          <a:xfrm>
            <a:off x="371470" y="1402667"/>
            <a:ext cx="8765634" cy="2614958"/>
          </a:xfrm>
          <a:prstGeom prst="rect">
            <a:avLst/>
          </a:prstGeom>
        </p:spPr>
      </p:pic>
      <p:pic>
        <p:nvPicPr>
          <p:cNvPr id="7" name="图片 6"/>
          <p:cNvPicPr>
            <a:picLocks noChangeAspect="1"/>
          </p:cNvPicPr>
          <p:nvPr/>
        </p:nvPicPr>
        <p:blipFill>
          <a:blip r:embed="rId3"/>
          <a:stretch>
            <a:fillRect/>
          </a:stretch>
        </p:blipFill>
        <p:spPr>
          <a:xfrm>
            <a:off x="2082574" y="4008156"/>
            <a:ext cx="6573746" cy="2647865"/>
          </a:xfrm>
          <a:prstGeom prst="rect">
            <a:avLst/>
          </a:prstGeom>
        </p:spPr>
      </p:pic>
    </p:spTree>
    <p:extLst>
      <p:ext uri="{BB962C8B-B14F-4D97-AF65-F5344CB8AC3E}">
        <p14:creationId xmlns:p14="http://schemas.microsoft.com/office/powerpoint/2010/main" val="3358654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 Results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65</a:t>
            </a:fld>
            <a:endParaRPr lang="en-US" altLang="en-US"/>
          </a:p>
        </p:txBody>
      </p:sp>
      <p:pic>
        <p:nvPicPr>
          <p:cNvPr id="5" name="图片 4"/>
          <p:cNvPicPr>
            <a:picLocks noChangeAspect="1"/>
          </p:cNvPicPr>
          <p:nvPr/>
        </p:nvPicPr>
        <p:blipFill>
          <a:blip r:embed="rId2"/>
          <a:stretch>
            <a:fillRect/>
          </a:stretch>
        </p:blipFill>
        <p:spPr>
          <a:xfrm>
            <a:off x="0" y="2311704"/>
            <a:ext cx="9144000" cy="2595524"/>
          </a:xfrm>
          <a:prstGeom prst="rect">
            <a:avLst/>
          </a:prstGeom>
        </p:spPr>
      </p:pic>
    </p:spTree>
    <p:extLst>
      <p:ext uri="{BB962C8B-B14F-4D97-AF65-F5344CB8AC3E}">
        <p14:creationId xmlns:p14="http://schemas.microsoft.com/office/powerpoint/2010/main" val="891172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Case Study: Co-Author Network</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66</a:t>
            </a:fld>
            <a:endParaRPr lang="en-US" altLang="en-US"/>
          </a:p>
        </p:txBody>
      </p:sp>
      <p:pic>
        <p:nvPicPr>
          <p:cNvPr id="5" name="图片 4"/>
          <p:cNvPicPr>
            <a:picLocks noChangeAspect="1"/>
          </p:cNvPicPr>
          <p:nvPr/>
        </p:nvPicPr>
        <p:blipFill>
          <a:blip r:embed="rId2"/>
          <a:stretch>
            <a:fillRect/>
          </a:stretch>
        </p:blipFill>
        <p:spPr>
          <a:xfrm>
            <a:off x="457200" y="1092964"/>
            <a:ext cx="8216273" cy="5327653"/>
          </a:xfrm>
          <a:prstGeom prst="rect">
            <a:avLst/>
          </a:prstGeom>
        </p:spPr>
      </p:pic>
    </p:spTree>
    <p:extLst>
      <p:ext uri="{BB962C8B-B14F-4D97-AF65-F5344CB8AC3E}">
        <p14:creationId xmlns:p14="http://schemas.microsoft.com/office/powerpoint/2010/main" val="624845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latin typeface="Times New Roman" panose="02020603050405020304" pitchFamily="18" charset="0"/>
                <a:cs typeface="Times New Roman" panose="02020603050405020304" pitchFamily="18" charset="0"/>
              </a:rPr>
              <a:t>Community Structures</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67</a:t>
            </a:fld>
            <a:endParaRPr lang="en-US" altLang="en-US"/>
          </a:p>
        </p:txBody>
      </p:sp>
    </p:spTree>
    <p:extLst>
      <p:ext uri="{BB962C8B-B14F-4D97-AF65-F5344CB8AC3E}">
        <p14:creationId xmlns:p14="http://schemas.microsoft.com/office/powerpoint/2010/main" val="2120844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39825"/>
          </a:xfrm>
        </p:spPr>
        <p:txBody>
          <a:bodyPr/>
          <a:lstStyle/>
          <a:p>
            <a:r>
              <a:rPr lang="en-US" altLang="zh-CN" sz="3200" dirty="0"/>
              <a:t>Community Preserving Network Embedding (AAAI 2017)</a:t>
            </a:r>
            <a:endParaRPr lang="zh-CN" altLang="en-US" sz="3200" dirty="0"/>
          </a:p>
        </p:txBody>
      </p:sp>
      <p:sp>
        <p:nvSpPr>
          <p:cNvPr id="3" name="内容占位符 2"/>
          <p:cNvSpPr>
            <a:spLocks noGrp="1"/>
          </p:cNvSpPr>
          <p:nvPr>
            <p:ph idx="1"/>
          </p:nvPr>
        </p:nvSpPr>
        <p:spPr>
          <a:xfrm>
            <a:off x="451945" y="5013176"/>
            <a:ext cx="8229600" cy="1598488"/>
          </a:xfrm>
        </p:spPr>
        <p:txBody>
          <a:bodyPr/>
          <a:lstStyle/>
          <a:p>
            <a:r>
              <a:rPr lang="en-US" altLang="zh-CN" sz="2400" dirty="0">
                <a:latin typeface="Times New Roman" panose="02020603050405020304" pitchFamily="18" charset="0"/>
                <a:cs typeface="Times New Roman" panose="02020603050405020304" pitchFamily="18" charset="0"/>
              </a:rPr>
              <a:t> important features of network: reveal organizational structure</a:t>
            </a:r>
          </a:p>
          <a:p>
            <a:r>
              <a:rPr lang="en-US" altLang="zh-CN" sz="2400" dirty="0">
                <a:latin typeface="Times New Roman" panose="02020603050405020304" pitchFamily="18" charset="0"/>
                <a:cs typeface="Times New Roman" panose="02020603050405020304" pitchFamily="18" charset="0"/>
              </a:rPr>
              <a:t> higher level structural constraints on node representations</a:t>
            </a:r>
          </a:p>
          <a:p>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68</a:t>
            </a:fld>
            <a:endParaRPr lang="en-US" altLang="en-US"/>
          </a:p>
        </p:txBody>
      </p:sp>
      <p:pic>
        <p:nvPicPr>
          <p:cNvPr id="5" name="图片 4"/>
          <p:cNvPicPr>
            <a:picLocks noChangeAspect="1"/>
          </p:cNvPicPr>
          <p:nvPr/>
        </p:nvPicPr>
        <p:blipFill>
          <a:blip r:embed="rId3"/>
          <a:stretch>
            <a:fillRect/>
          </a:stretch>
        </p:blipFill>
        <p:spPr>
          <a:xfrm>
            <a:off x="5427347" y="2095798"/>
            <a:ext cx="2509505" cy="2467328"/>
          </a:xfrm>
          <a:prstGeom prst="rect">
            <a:avLst/>
          </a:prstGeom>
        </p:spPr>
      </p:pic>
      <p:sp>
        <p:nvSpPr>
          <p:cNvPr id="6" name="矩形 5"/>
          <p:cNvSpPr/>
          <p:nvPr/>
        </p:nvSpPr>
        <p:spPr>
          <a:xfrm>
            <a:off x="5501716" y="2488536"/>
            <a:ext cx="303352" cy="72755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4690294" y="1739643"/>
            <a:ext cx="1333193" cy="584775"/>
          </a:xfrm>
          <a:prstGeom prst="rect">
            <a:avLst/>
          </a:prstGeom>
          <a:noFill/>
        </p:spPr>
        <p:txBody>
          <a:bodyPr wrap="square" rtlCol="0">
            <a:spAutoFit/>
          </a:bodyPr>
          <a:lstStyle/>
          <a:p>
            <a:pPr algn="ctr"/>
            <a:r>
              <a:rPr lang="en-US" altLang="zh-CN" sz="1600" dirty="0"/>
              <a:t>first-order</a:t>
            </a:r>
          </a:p>
          <a:p>
            <a:pPr algn="ctr"/>
            <a:r>
              <a:rPr lang="en-US" altLang="zh-CN" sz="1600" dirty="0"/>
              <a:t>proximity</a:t>
            </a:r>
            <a:endParaRPr lang="zh-CN" altLang="en-US" sz="1600" dirty="0"/>
          </a:p>
        </p:txBody>
      </p:sp>
      <p:sp>
        <p:nvSpPr>
          <p:cNvPr id="8" name="矩形 7"/>
          <p:cNvSpPr/>
          <p:nvPr/>
        </p:nvSpPr>
        <p:spPr>
          <a:xfrm>
            <a:off x="6937549" y="2189980"/>
            <a:ext cx="784801" cy="26896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文本框 8"/>
          <p:cNvSpPr txBox="1"/>
          <p:nvPr/>
        </p:nvSpPr>
        <p:spPr>
          <a:xfrm>
            <a:off x="6553200" y="1558114"/>
            <a:ext cx="1621379" cy="584775"/>
          </a:xfrm>
          <a:prstGeom prst="rect">
            <a:avLst/>
          </a:prstGeom>
          <a:noFill/>
        </p:spPr>
        <p:txBody>
          <a:bodyPr wrap="square" rtlCol="0">
            <a:spAutoFit/>
          </a:bodyPr>
          <a:lstStyle/>
          <a:p>
            <a:pPr algn="ctr"/>
            <a:r>
              <a:rPr lang="en-US" altLang="zh-CN" sz="1600" dirty="0"/>
              <a:t>second-order</a:t>
            </a:r>
          </a:p>
          <a:p>
            <a:pPr algn="ctr"/>
            <a:r>
              <a:rPr lang="en-US" altLang="zh-CN" sz="1600" dirty="0"/>
              <a:t>proximity</a:t>
            </a:r>
            <a:endParaRPr lang="zh-CN" altLang="en-US" sz="1600" dirty="0"/>
          </a:p>
        </p:txBody>
      </p:sp>
      <p:sp>
        <p:nvSpPr>
          <p:cNvPr id="10" name="矩形 9"/>
          <p:cNvSpPr/>
          <p:nvPr/>
        </p:nvSpPr>
        <p:spPr>
          <a:xfrm>
            <a:off x="5906829" y="3355980"/>
            <a:ext cx="1113442" cy="11022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 name="文本框 10"/>
          <p:cNvSpPr txBox="1"/>
          <p:nvPr/>
        </p:nvSpPr>
        <p:spPr>
          <a:xfrm>
            <a:off x="6695037" y="3741781"/>
            <a:ext cx="1621379" cy="584775"/>
          </a:xfrm>
          <a:prstGeom prst="rect">
            <a:avLst/>
          </a:prstGeom>
          <a:noFill/>
        </p:spPr>
        <p:txBody>
          <a:bodyPr wrap="square" rtlCol="0">
            <a:spAutoFit/>
          </a:bodyPr>
          <a:lstStyle/>
          <a:p>
            <a:pPr algn="ctr"/>
            <a:r>
              <a:rPr lang="en-US" altLang="zh-CN" sz="1600" dirty="0"/>
              <a:t>community </a:t>
            </a:r>
          </a:p>
          <a:p>
            <a:pPr algn="ctr"/>
            <a:r>
              <a:rPr lang="en-US" altLang="zh-CN" sz="1600" dirty="0"/>
              <a:t>structure</a:t>
            </a:r>
          </a:p>
        </p:txBody>
      </p:sp>
      <p:sp>
        <p:nvSpPr>
          <p:cNvPr id="12" name="文本框 11"/>
          <p:cNvSpPr txBox="1"/>
          <p:nvPr/>
        </p:nvSpPr>
        <p:spPr>
          <a:xfrm>
            <a:off x="1216111" y="1914546"/>
            <a:ext cx="3510390" cy="338554"/>
          </a:xfrm>
          <a:prstGeom prst="rect">
            <a:avLst/>
          </a:prstGeom>
          <a:noFill/>
        </p:spPr>
        <p:txBody>
          <a:bodyPr wrap="square" rtlCol="0">
            <a:spAutoFit/>
          </a:bodyPr>
          <a:lstStyle/>
          <a:p>
            <a:pPr algn="ctr"/>
            <a:r>
              <a:rPr lang="en-US" altLang="zh-CN" sz="1600" b="1" dirty="0"/>
              <a:t>Network structure</a:t>
            </a:r>
            <a:endParaRPr lang="zh-CN" altLang="en-US" sz="1600" b="1" dirty="0"/>
          </a:p>
        </p:txBody>
      </p:sp>
      <p:sp>
        <p:nvSpPr>
          <p:cNvPr id="13" name="文本框 12"/>
          <p:cNvSpPr txBox="1"/>
          <p:nvPr/>
        </p:nvSpPr>
        <p:spPr>
          <a:xfrm>
            <a:off x="1709682" y="2479105"/>
            <a:ext cx="2484276" cy="338554"/>
          </a:xfrm>
          <a:prstGeom prst="rect">
            <a:avLst/>
          </a:prstGeom>
          <a:noFill/>
        </p:spPr>
        <p:txBody>
          <a:bodyPr wrap="square" rtlCol="0">
            <a:spAutoFit/>
          </a:bodyPr>
          <a:lstStyle/>
          <a:p>
            <a:pPr algn="ctr"/>
            <a:r>
              <a:rPr lang="en-US" altLang="zh-CN" sz="1600" b="1" dirty="0">
                <a:solidFill>
                  <a:schemeClr val="accent6"/>
                </a:solidFill>
              </a:rPr>
              <a:t>Microscopic structure</a:t>
            </a:r>
            <a:endParaRPr lang="zh-CN" altLang="en-US" sz="1600" b="1" dirty="0">
              <a:solidFill>
                <a:schemeClr val="accent6"/>
              </a:solidFill>
            </a:endParaRPr>
          </a:p>
        </p:txBody>
      </p:sp>
      <p:sp>
        <p:nvSpPr>
          <p:cNvPr id="14" name="文本框 13"/>
          <p:cNvSpPr txBox="1"/>
          <p:nvPr/>
        </p:nvSpPr>
        <p:spPr>
          <a:xfrm>
            <a:off x="1506546" y="2703150"/>
            <a:ext cx="2962694" cy="584775"/>
          </a:xfrm>
          <a:prstGeom prst="rect">
            <a:avLst/>
          </a:prstGeom>
          <a:noFill/>
        </p:spPr>
        <p:txBody>
          <a:bodyPr wrap="square" rtlCol="0">
            <a:spAutoFit/>
          </a:bodyPr>
          <a:lstStyle/>
          <a:p>
            <a:r>
              <a:rPr lang="en-US" altLang="zh-CN" sz="1600" dirty="0"/>
              <a:t>Pairwise structure: first-order and second-order proximities</a:t>
            </a:r>
            <a:endParaRPr lang="zh-CN" altLang="en-US" sz="1600" dirty="0"/>
          </a:p>
        </p:txBody>
      </p:sp>
      <p:sp>
        <p:nvSpPr>
          <p:cNvPr id="15" name="文本框 14"/>
          <p:cNvSpPr txBox="1"/>
          <p:nvPr/>
        </p:nvSpPr>
        <p:spPr>
          <a:xfrm>
            <a:off x="1709682" y="3598785"/>
            <a:ext cx="2484276" cy="338554"/>
          </a:xfrm>
          <a:prstGeom prst="rect">
            <a:avLst/>
          </a:prstGeom>
          <a:noFill/>
        </p:spPr>
        <p:txBody>
          <a:bodyPr wrap="square" rtlCol="0">
            <a:spAutoFit/>
          </a:bodyPr>
          <a:lstStyle/>
          <a:p>
            <a:pPr algn="ctr"/>
            <a:r>
              <a:rPr lang="en-US" altLang="zh-CN" sz="1600" b="1" dirty="0">
                <a:solidFill>
                  <a:schemeClr val="accent6"/>
                </a:solidFill>
              </a:rPr>
              <a:t>Mesoscopic structure</a:t>
            </a:r>
            <a:endParaRPr lang="zh-CN" altLang="en-US" sz="1600" b="1" dirty="0">
              <a:solidFill>
                <a:schemeClr val="accent6"/>
              </a:solidFill>
            </a:endParaRPr>
          </a:p>
        </p:txBody>
      </p:sp>
      <p:sp>
        <p:nvSpPr>
          <p:cNvPr id="16" name="文本框 15"/>
          <p:cNvSpPr txBox="1"/>
          <p:nvPr/>
        </p:nvSpPr>
        <p:spPr>
          <a:xfrm>
            <a:off x="1506546" y="3879050"/>
            <a:ext cx="2795424" cy="584775"/>
          </a:xfrm>
          <a:prstGeom prst="rect">
            <a:avLst/>
          </a:prstGeom>
          <a:noFill/>
        </p:spPr>
        <p:txBody>
          <a:bodyPr wrap="square" rtlCol="0">
            <a:spAutoFit/>
          </a:bodyPr>
          <a:lstStyle/>
          <a:p>
            <a:r>
              <a:rPr lang="en-US" altLang="zh-CN" sz="1600" dirty="0"/>
              <a:t>Community structure: proximities among</a:t>
            </a:r>
            <a:r>
              <a:rPr lang="zh-CN" altLang="en-US" sz="1600" dirty="0"/>
              <a:t> </a:t>
            </a:r>
            <a:r>
              <a:rPr lang="en-US" altLang="zh-CN" sz="1600" dirty="0"/>
              <a:t>a group</a:t>
            </a:r>
            <a:endParaRPr lang="zh-CN" altLang="en-US" sz="1600" dirty="0"/>
          </a:p>
        </p:txBody>
      </p:sp>
      <p:sp>
        <p:nvSpPr>
          <p:cNvPr id="17" name="矩形 16"/>
          <p:cNvSpPr/>
          <p:nvPr/>
        </p:nvSpPr>
        <p:spPr>
          <a:xfrm>
            <a:off x="1439654" y="3567246"/>
            <a:ext cx="3108058" cy="91008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矩形 17"/>
          <p:cNvSpPr/>
          <p:nvPr/>
        </p:nvSpPr>
        <p:spPr>
          <a:xfrm>
            <a:off x="1439653" y="2404302"/>
            <a:ext cx="3097760" cy="93889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34821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882935"/>
          </a:xfrm>
        </p:spPr>
        <p:txBody>
          <a:bodyPr/>
          <a:lstStyle/>
          <a:p>
            <a:r>
              <a:rPr lang="en-US" altLang="zh-CN" dirty="0"/>
              <a:t>Community-preserving: M-NMF</a:t>
            </a:r>
            <a:endParaRPr lang="zh-CN" altLang="en-US" dirty="0"/>
          </a:p>
        </p:txBody>
      </p:sp>
      <p:sp>
        <p:nvSpPr>
          <p:cNvPr id="3" name="内容占位符 2"/>
          <p:cNvSpPr>
            <a:spLocks noGrp="1"/>
          </p:cNvSpPr>
          <p:nvPr>
            <p:ph idx="1"/>
          </p:nvPr>
        </p:nvSpPr>
        <p:spPr>
          <a:xfrm>
            <a:off x="457200" y="1304764"/>
            <a:ext cx="8229600" cy="4826161"/>
          </a:xfrm>
        </p:spPr>
        <p:txBody>
          <a:bodyPr/>
          <a:lstStyle/>
          <a:p>
            <a:r>
              <a:rPr lang="en-US" altLang="zh-CN" sz="2800" dirty="0"/>
              <a:t>Modularized NMF</a:t>
            </a:r>
          </a:p>
          <a:p>
            <a:endParaRPr lang="en-US" altLang="zh-CN" dirty="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69</a:t>
            </a:fld>
            <a:endParaRPr lang="en-US" altLang="en-US"/>
          </a:p>
        </p:txBody>
      </p:sp>
      <p:pic>
        <p:nvPicPr>
          <p:cNvPr id="5" name="图片 4"/>
          <p:cNvPicPr>
            <a:picLocks noChangeAspect="1"/>
          </p:cNvPicPr>
          <p:nvPr/>
        </p:nvPicPr>
        <p:blipFill>
          <a:blip r:embed="rId3"/>
          <a:stretch>
            <a:fillRect/>
          </a:stretch>
        </p:blipFill>
        <p:spPr>
          <a:xfrm>
            <a:off x="1312654" y="2024844"/>
            <a:ext cx="6769410" cy="972108"/>
          </a:xfrm>
          <a:prstGeom prst="rect">
            <a:avLst/>
          </a:prstGeom>
        </p:spPr>
      </p:pic>
      <p:pic>
        <p:nvPicPr>
          <p:cNvPr id="6" name="图片 5"/>
          <p:cNvPicPr>
            <a:picLocks noChangeAspect="1"/>
          </p:cNvPicPr>
          <p:nvPr/>
        </p:nvPicPr>
        <p:blipFill rotWithShape="1">
          <a:blip r:embed="rId3"/>
          <a:srcRect l="16780" r="57557" b="54566"/>
          <a:stretch/>
        </p:blipFill>
        <p:spPr>
          <a:xfrm>
            <a:off x="1298974" y="3466533"/>
            <a:ext cx="1970631" cy="500997"/>
          </a:xfrm>
          <a:prstGeom prst="rect">
            <a:avLst/>
          </a:prstGeom>
        </p:spPr>
      </p:pic>
      <p:sp>
        <p:nvSpPr>
          <p:cNvPr id="7" name="文本框 6"/>
          <p:cNvSpPr txBox="1"/>
          <p:nvPr/>
        </p:nvSpPr>
        <p:spPr>
          <a:xfrm>
            <a:off x="3432472" y="3301532"/>
            <a:ext cx="5241222"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Preserving the first and second order proximity</a:t>
            </a:r>
            <a:endParaRPr lang="zh-CN" altLang="en-US" sz="240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3"/>
          <a:srcRect l="76990" b="58759"/>
          <a:stretch/>
        </p:blipFill>
        <p:spPr>
          <a:xfrm>
            <a:off x="1352112" y="4402234"/>
            <a:ext cx="1932376" cy="497362"/>
          </a:xfrm>
          <a:prstGeom prst="rect">
            <a:avLst/>
          </a:prstGeom>
        </p:spPr>
      </p:pic>
      <p:pic>
        <p:nvPicPr>
          <p:cNvPr id="9" name="图片 8"/>
          <p:cNvPicPr>
            <a:picLocks noChangeAspect="1"/>
          </p:cNvPicPr>
          <p:nvPr/>
        </p:nvPicPr>
        <p:blipFill rotWithShape="1">
          <a:blip r:embed="rId3"/>
          <a:srcRect l="45972" r="26390" b="59563"/>
          <a:stretch/>
        </p:blipFill>
        <p:spPr>
          <a:xfrm>
            <a:off x="1352112" y="5334300"/>
            <a:ext cx="1898806" cy="398956"/>
          </a:xfrm>
          <a:prstGeom prst="rect">
            <a:avLst/>
          </a:prstGeom>
        </p:spPr>
      </p:pic>
      <p:sp>
        <p:nvSpPr>
          <p:cNvPr id="10" name="文本框 9"/>
          <p:cNvSpPr txBox="1"/>
          <p:nvPr/>
        </p:nvSpPr>
        <p:spPr>
          <a:xfrm>
            <a:off x="3434146" y="4342105"/>
            <a:ext cx="4738892" cy="461665"/>
          </a:xfrm>
          <a:prstGeom prst="rect">
            <a:avLst/>
          </a:prstGeom>
          <a:noFill/>
        </p:spPr>
        <p:txBody>
          <a:bodyPr wrap="square" rtlCol="0">
            <a:spAutoFit/>
          </a:bodyPr>
          <a:lstStyle>
            <a:defPPr>
              <a:defRPr lang="en-US"/>
            </a:defPPr>
            <a:lvl1pPr>
              <a:defRPr sz="2400"/>
            </a:lvl1pPr>
          </a:lstStyle>
          <a:p>
            <a:r>
              <a:rPr lang="en-US" altLang="zh-CN" dirty="0">
                <a:latin typeface="Times New Roman" panose="02020603050405020304" pitchFamily="18" charset="0"/>
                <a:cs typeface="Times New Roman" panose="02020603050405020304" pitchFamily="18" charset="0"/>
              </a:rPr>
              <a:t>Identifying the community structure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3443869" y="5051849"/>
            <a:ext cx="5424739" cy="830997"/>
          </a:xfrm>
          <a:prstGeom prst="rect">
            <a:avLst/>
          </a:prstGeom>
          <a:noFill/>
        </p:spPr>
        <p:txBody>
          <a:bodyPr wrap="square" rtlCol="0">
            <a:spAutoFit/>
          </a:bodyPr>
          <a:lstStyle>
            <a:defPPr>
              <a:defRPr lang="en-US"/>
            </a:defPPr>
            <a:lvl1pPr>
              <a:defRPr sz="2400"/>
            </a:lvl1pPr>
          </a:lstStyle>
          <a:p>
            <a:r>
              <a:rPr lang="en-US" altLang="zh-CN" dirty="0">
                <a:latin typeface="Times New Roman" panose="02020603050405020304" pitchFamily="18" charset="0"/>
                <a:cs typeface="Times New Roman" panose="02020603050405020304" pitchFamily="18" charset="0"/>
              </a:rPr>
              <a:t>Linking up the node embedding with the community structure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0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Restaurant Search Scenario</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75456" y="864640"/>
            <a:ext cx="8423275" cy="4530725"/>
          </a:xfrm>
        </p:spPr>
        <p:txBody>
          <a:bodyPr/>
          <a:lstStyle/>
          <a:p>
            <a:pPr>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7</a:t>
            </a:fld>
            <a:endParaRPr lang="en-US" altLang="en-US" sz="1200">
              <a:latin typeface="Garamond" panose="02020404030301010803" pitchFamily="18" charset="0"/>
            </a:endParaRPr>
          </a:p>
        </p:txBody>
      </p:sp>
      <p:pic>
        <p:nvPicPr>
          <p:cNvPr id="2" name="图片 1"/>
          <p:cNvPicPr>
            <a:picLocks noChangeAspect="1"/>
          </p:cNvPicPr>
          <p:nvPr/>
        </p:nvPicPr>
        <p:blipFill>
          <a:blip r:embed="rId2"/>
          <a:stretch>
            <a:fillRect/>
          </a:stretch>
        </p:blipFill>
        <p:spPr>
          <a:xfrm>
            <a:off x="443715" y="1189529"/>
            <a:ext cx="7872701" cy="5393702"/>
          </a:xfrm>
          <a:prstGeom prst="rect">
            <a:avLst/>
          </a:prstGeom>
        </p:spPr>
      </p:pic>
    </p:spTree>
    <p:extLst>
      <p:ext uri="{BB962C8B-B14F-4D97-AF65-F5344CB8AC3E}">
        <p14:creationId xmlns:p14="http://schemas.microsoft.com/office/powerpoint/2010/main" val="4158389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882935"/>
          </a:xfrm>
        </p:spPr>
        <p:txBody>
          <a:bodyPr/>
          <a:lstStyle/>
          <a:p>
            <a:r>
              <a:rPr lang="en-US" altLang="zh-CN" dirty="0"/>
              <a:t>Community-preserving: M-NMF</a:t>
            </a:r>
            <a:endParaRPr lang="zh-CN" altLang="en-US" dirty="0"/>
          </a:p>
        </p:txBody>
      </p:sp>
      <p:sp>
        <p:nvSpPr>
          <p:cNvPr id="3" name="内容占位符 2"/>
          <p:cNvSpPr>
            <a:spLocks noGrp="1"/>
          </p:cNvSpPr>
          <p:nvPr>
            <p:ph idx="1"/>
          </p:nvPr>
        </p:nvSpPr>
        <p:spPr>
          <a:xfrm>
            <a:off x="457200" y="1304764"/>
            <a:ext cx="8229600" cy="4826161"/>
          </a:xfrm>
        </p:spPr>
        <p:txBody>
          <a:bodyPr/>
          <a:lstStyle/>
          <a:p>
            <a:r>
              <a:rPr lang="en-US" altLang="zh-CN" sz="2800" dirty="0"/>
              <a:t>Evaluation – node clustering</a:t>
            </a:r>
            <a:endParaRPr lang="en-US" altLang="zh-CN" dirty="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70</a:t>
            </a:fld>
            <a:endParaRPr lang="en-US" altLang="en-US"/>
          </a:p>
        </p:txBody>
      </p:sp>
      <p:sp>
        <p:nvSpPr>
          <p:cNvPr id="11" name="文本框 10"/>
          <p:cNvSpPr txBox="1"/>
          <p:nvPr/>
        </p:nvSpPr>
        <p:spPr>
          <a:xfrm>
            <a:off x="1691680" y="5007375"/>
            <a:ext cx="6456786" cy="461665"/>
          </a:xfrm>
          <a:prstGeom prst="rect">
            <a:avLst/>
          </a:prstGeom>
          <a:noFill/>
        </p:spPr>
        <p:txBody>
          <a:bodyPr wrap="square" rtlCol="0">
            <a:spAutoFit/>
          </a:bodyPr>
          <a:lstStyle>
            <a:defPPr>
              <a:defRPr lang="en-US"/>
            </a:defPPr>
            <a:lvl1pPr>
              <a:defRPr sz="2400"/>
            </a:lvl1pPr>
          </a:lstStyle>
          <a:p>
            <a:r>
              <a:rPr lang="en-US" altLang="zh-CN" dirty="0">
                <a:latin typeface="Times New Roman" panose="02020603050405020304" pitchFamily="18" charset="0"/>
                <a:cs typeface="Times New Roman" panose="02020603050405020304" pitchFamily="18" charset="0"/>
              </a:rPr>
              <a:t>Achieve the best results on eight of nine networks</a:t>
            </a:r>
          </a:p>
        </p:txBody>
      </p:sp>
      <p:pic>
        <p:nvPicPr>
          <p:cNvPr id="12" name="图片 11"/>
          <p:cNvPicPr>
            <a:picLocks noChangeAspect="1"/>
          </p:cNvPicPr>
          <p:nvPr/>
        </p:nvPicPr>
        <p:blipFill>
          <a:blip r:embed="rId3"/>
          <a:stretch>
            <a:fillRect/>
          </a:stretch>
        </p:blipFill>
        <p:spPr>
          <a:xfrm>
            <a:off x="755576" y="2047822"/>
            <a:ext cx="8044219" cy="2891314"/>
          </a:xfrm>
          <a:prstGeom prst="rect">
            <a:avLst/>
          </a:prstGeom>
        </p:spPr>
      </p:pic>
    </p:spTree>
    <p:extLst>
      <p:ext uri="{BB962C8B-B14F-4D97-AF65-F5344CB8AC3E}">
        <p14:creationId xmlns:p14="http://schemas.microsoft.com/office/powerpoint/2010/main" val="1013768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Community Structures</a:t>
            </a:r>
          </a:p>
          <a:p>
            <a:pPr>
              <a:lnSpc>
                <a:spcPct val="150000"/>
              </a:lnSpc>
            </a:pPr>
            <a:r>
              <a:rPr lang="en-US" altLang="zh-CN" dirty="0">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71</a:t>
            </a:fld>
            <a:endParaRPr lang="en-US" altLang="en-US"/>
          </a:p>
        </p:txBody>
      </p:sp>
    </p:spTree>
    <p:extLst>
      <p:ext uri="{BB962C8B-B14F-4D97-AF65-F5344CB8AC3E}">
        <p14:creationId xmlns:p14="http://schemas.microsoft.com/office/powerpoint/2010/main" val="333981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Heterogeneous Information Networks</a:t>
            </a:r>
            <a:endParaRPr lang="zh-CN" altLang="en-US" dirty="0"/>
          </a:p>
        </p:txBody>
      </p:sp>
      <p:sp>
        <p:nvSpPr>
          <p:cNvPr id="3" name="内容占位符 2"/>
          <p:cNvSpPr>
            <a:spLocks noGrp="1"/>
          </p:cNvSpPr>
          <p:nvPr>
            <p:ph idx="1"/>
          </p:nvPr>
        </p:nvSpPr>
        <p:spPr>
          <a:xfrm>
            <a:off x="442366" y="1052736"/>
            <a:ext cx="8229600" cy="4530725"/>
          </a:xfrm>
        </p:spPr>
        <p:txBody>
          <a:bodyPr/>
          <a:lstStyle/>
          <a:p>
            <a:r>
              <a:rPr lang="en-US" altLang="zh-CN" sz="2400" dirty="0">
                <a:latin typeface="Times New Roman" panose="02020603050405020304" pitchFamily="18" charset="0"/>
                <a:cs typeface="Times New Roman" panose="02020603050405020304" pitchFamily="18" charset="0"/>
              </a:rPr>
              <a:t>Heterogeneous Information Networks (HIN, or heterogeneous graph) contain multiple object types and/or multiple link types.</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72</a:t>
            </a:fld>
            <a:endParaRPr lang="en-US" altLang="en-US"/>
          </a:p>
        </p:txBody>
      </p:sp>
      <p:pic>
        <p:nvPicPr>
          <p:cNvPr id="6" name="图片 5"/>
          <p:cNvPicPr>
            <a:picLocks noChangeAspect="1"/>
          </p:cNvPicPr>
          <p:nvPr/>
        </p:nvPicPr>
        <p:blipFill>
          <a:blip r:embed="rId2"/>
          <a:stretch>
            <a:fillRect/>
          </a:stretch>
        </p:blipFill>
        <p:spPr>
          <a:xfrm>
            <a:off x="899592" y="1860319"/>
            <a:ext cx="7128792" cy="4851916"/>
          </a:xfrm>
          <a:prstGeom prst="rect">
            <a:avLst/>
          </a:prstGeom>
        </p:spPr>
      </p:pic>
    </p:spTree>
    <p:extLst>
      <p:ext uri="{BB962C8B-B14F-4D97-AF65-F5344CB8AC3E}">
        <p14:creationId xmlns:p14="http://schemas.microsoft.com/office/powerpoint/2010/main" val="3565169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in the Literature</a:t>
            </a:r>
            <a:endParaRPr lang="zh-CN" altLang="en-US" dirty="0"/>
          </a:p>
        </p:txBody>
      </p:sp>
      <p:sp>
        <p:nvSpPr>
          <p:cNvPr id="3" name="内容占位符 2"/>
          <p:cNvSpPr>
            <a:spLocks noGrp="1"/>
          </p:cNvSpPr>
          <p:nvPr>
            <p:ph idx="1"/>
          </p:nvPr>
        </p:nvSpPr>
        <p:spPr>
          <a:xfrm>
            <a:off x="442366" y="1052736"/>
            <a:ext cx="8229600" cy="4530725"/>
          </a:xfrm>
        </p:spPr>
        <p:txBody>
          <a:bodyPr/>
          <a:lstStyle/>
          <a:p>
            <a:r>
              <a:rPr lang="en-US" altLang="zh-CN" sz="2400" dirty="0">
                <a:latin typeface="Times New Roman" panose="02020603050405020304" pitchFamily="18" charset="0"/>
                <a:cs typeface="Times New Roman" panose="02020603050405020304" pitchFamily="18" charset="0"/>
              </a:rPr>
              <a:t>Heterogeneous Information Networks (HIN, or heterogeneous graph) contain multiple object types and/or multiple link types.</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73</a:t>
            </a:fld>
            <a:endParaRPr lang="en-US" altLang="en-US"/>
          </a:p>
        </p:txBody>
      </p:sp>
      <p:pic>
        <p:nvPicPr>
          <p:cNvPr id="5" name="图片 4"/>
          <p:cNvPicPr>
            <a:picLocks noChangeAspect="1"/>
          </p:cNvPicPr>
          <p:nvPr/>
        </p:nvPicPr>
        <p:blipFill>
          <a:blip r:embed="rId2"/>
          <a:stretch>
            <a:fillRect/>
          </a:stretch>
        </p:blipFill>
        <p:spPr>
          <a:xfrm>
            <a:off x="863588" y="1989757"/>
            <a:ext cx="7416824" cy="4744366"/>
          </a:xfrm>
          <a:prstGeom prst="rect">
            <a:avLst/>
          </a:prstGeom>
        </p:spPr>
      </p:pic>
    </p:spTree>
    <p:extLst>
      <p:ext uri="{BB962C8B-B14F-4D97-AF65-F5344CB8AC3E}">
        <p14:creationId xmlns:p14="http://schemas.microsoft.com/office/powerpoint/2010/main" val="1824044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39825"/>
          </a:xfrm>
        </p:spPr>
        <p:txBody>
          <a:bodyPr/>
          <a:lstStyle/>
          <a:p>
            <a:r>
              <a:rPr lang="en-US" altLang="zh-CN" sz="3200" dirty="0"/>
              <a:t>PTE: Predictive Text Embedding through Large-scale Heterogeneous Text Networks (KDD 2015)</a:t>
            </a:r>
            <a:endParaRPr lang="zh-CN" altLang="en-US" sz="3200" dirty="0"/>
          </a:p>
        </p:txBody>
      </p:sp>
      <p:sp>
        <p:nvSpPr>
          <p:cNvPr id="3" name="内容占位符 2"/>
          <p:cNvSpPr>
            <a:spLocks noGrp="1"/>
          </p:cNvSpPr>
          <p:nvPr>
            <p:ph idx="1"/>
          </p:nvPr>
        </p:nvSpPr>
        <p:spPr>
          <a:xfrm>
            <a:off x="451945" y="1328465"/>
            <a:ext cx="8229600" cy="5283200"/>
          </a:xfrm>
        </p:spPr>
        <p:txBody>
          <a:bodyPr/>
          <a:lstStyle/>
          <a:p>
            <a:r>
              <a:rPr lang="en-US" altLang="zh-CN" sz="2800" dirty="0">
                <a:latin typeface="Times New Roman" panose="02020603050405020304" pitchFamily="18" charset="0"/>
                <a:cs typeface="Times New Roman" panose="02020603050405020304" pitchFamily="18" charset="0"/>
              </a:rPr>
              <a:t>Learning a meaningful and effective representation of text, e.g., for words and documents, is critical to text classification, clustering and retrieval.</a:t>
            </a:r>
          </a:p>
          <a:p>
            <a:pPr lvl="1"/>
            <a:r>
              <a:rPr lang="en-US" altLang="zh-CN" sz="2000" dirty="0">
                <a:latin typeface="Times New Roman" panose="02020603050405020304" pitchFamily="18" charset="0"/>
                <a:cs typeface="Times New Roman" panose="02020603050405020304" pitchFamily="18" charset="0"/>
              </a:rPr>
              <a:t>Text embedding models, based on unsupervised learning process, are general enough for a variety of tasks, but fall short in comparison with supervised approach using labeled information when targeting on specific tasks.</a:t>
            </a:r>
          </a:p>
          <a:p>
            <a:r>
              <a:rPr lang="en-US" altLang="zh-CN" sz="2800" dirty="0">
                <a:latin typeface="Times New Roman" panose="02020603050405020304" pitchFamily="18" charset="0"/>
                <a:cs typeface="Times New Roman" panose="02020603050405020304" pitchFamily="18" charset="0"/>
              </a:rPr>
              <a:t>Predictive text embedding (PTE) extends an unsupervised information network embedding, LINE, to learn a low dimensional embedding for words through a </a:t>
            </a:r>
            <a:r>
              <a:rPr lang="en-US" altLang="zh-CN" sz="2800" dirty="0">
                <a:solidFill>
                  <a:srgbClr val="002060"/>
                </a:solidFill>
                <a:latin typeface="Times New Roman" panose="02020603050405020304" pitchFamily="18" charset="0"/>
                <a:cs typeface="Times New Roman" panose="02020603050405020304" pitchFamily="18" charset="0"/>
              </a:rPr>
              <a:t>heterogeneous text network</a:t>
            </a:r>
            <a:r>
              <a:rPr lang="en-US" altLang="zh-CN" sz="2800" dirty="0">
                <a:latin typeface="Times New Roman" panose="02020603050405020304" pitchFamily="18" charset="0"/>
                <a:cs typeface="Times New Roman" panose="02020603050405020304" pitchFamily="18" charset="0"/>
              </a:rPr>
              <a:t>.</a:t>
            </a:r>
          </a:p>
          <a:p>
            <a:pPr lvl="1"/>
            <a:r>
              <a:rPr lang="en-US" altLang="zh-CN" sz="2400" dirty="0">
                <a:solidFill>
                  <a:srgbClr val="FF0000"/>
                </a:solidFill>
                <a:latin typeface="Times New Roman" panose="02020603050405020304" pitchFamily="18" charset="0"/>
                <a:cs typeface="Times New Roman" panose="02020603050405020304" pitchFamily="18" charset="0"/>
              </a:rPr>
              <a:t>Targeting specifically on text classification applications</a:t>
            </a:r>
          </a:p>
          <a:p>
            <a:pPr lvl="1"/>
            <a:r>
              <a:rPr lang="en-US" altLang="zh-CN" sz="2400" dirty="0">
                <a:latin typeface="Times New Roman" panose="02020603050405020304" pitchFamily="18" charset="0"/>
                <a:cs typeface="Times New Roman" panose="02020603050405020304" pitchFamily="18" charset="0"/>
              </a:rPr>
              <a:t>Semi-supervised using both labeled &amp; unlabeled info.</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74</a:t>
            </a:fld>
            <a:endParaRPr lang="en-US" altLang="en-US"/>
          </a:p>
        </p:txBody>
      </p:sp>
    </p:spTree>
    <p:extLst>
      <p:ext uri="{BB962C8B-B14F-4D97-AF65-F5344CB8AC3E}">
        <p14:creationId xmlns:p14="http://schemas.microsoft.com/office/powerpoint/2010/main" val="2671187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1"/>
            <a:ext cx="8229600" cy="756084"/>
          </a:xfrm>
        </p:spPr>
        <p:txBody>
          <a:bodyPr/>
          <a:lstStyle/>
          <a:p>
            <a:r>
              <a:rPr lang="en-US" altLang="zh-CN" sz="3600" dirty="0"/>
              <a:t>Heterogeneous Text Networks</a:t>
            </a:r>
            <a:endParaRPr lang="zh-CN" altLang="en-US" sz="3600" dirty="0"/>
          </a:p>
        </p:txBody>
      </p:sp>
      <p:sp>
        <p:nvSpPr>
          <p:cNvPr id="3" name="内容占位符 2"/>
          <p:cNvSpPr>
            <a:spLocks noGrp="1"/>
          </p:cNvSpPr>
          <p:nvPr>
            <p:ph idx="1"/>
          </p:nvPr>
        </p:nvSpPr>
        <p:spPr>
          <a:xfrm>
            <a:off x="451945" y="1052736"/>
            <a:ext cx="8229600" cy="5558929"/>
          </a:xfrm>
        </p:spPr>
        <p:txBody>
          <a:bodyPr/>
          <a:lstStyle/>
          <a:p>
            <a:r>
              <a:rPr lang="en-US" altLang="zh-CN" sz="2800" dirty="0">
                <a:latin typeface="Times New Roman" panose="02020603050405020304" pitchFamily="18" charset="0"/>
                <a:cs typeface="Times New Roman" panose="02020603050405020304" pitchFamily="18" charset="0"/>
              </a:rPr>
              <a:t>The network encodes different levels of </a:t>
            </a:r>
            <a:r>
              <a:rPr lang="en-US" altLang="zh-CN" sz="2800" dirty="0" err="1">
                <a:latin typeface="Times New Roman" panose="02020603050405020304" pitchFamily="18" charset="0"/>
                <a:cs typeface="Times New Roman" panose="02020603050405020304" pitchFamily="18" charset="0"/>
              </a:rPr>
              <a:t>cooccurrence</a:t>
            </a:r>
            <a:r>
              <a:rPr lang="en-US" altLang="zh-CN" sz="2800" dirty="0">
                <a:latin typeface="Times New Roman" panose="02020603050405020304" pitchFamily="18" charset="0"/>
                <a:cs typeface="Times New Roman" panose="02020603050405020304" pitchFamily="18" charset="0"/>
              </a:rPr>
              <a:t> information between words and </a:t>
            </a:r>
            <a:r>
              <a:rPr lang="en-US" altLang="zh-CN" sz="2800" dirty="0">
                <a:solidFill>
                  <a:srgbClr val="0070C0"/>
                </a:solidFill>
                <a:latin typeface="Times New Roman" panose="02020603050405020304" pitchFamily="18" charset="0"/>
                <a:cs typeface="Times New Roman" panose="02020603050405020304" pitchFamily="18" charset="0"/>
              </a:rPr>
              <a:t>words,</a:t>
            </a:r>
            <a:r>
              <a:rPr lang="en-US" altLang="zh-CN" sz="2800" dirty="0">
                <a:latin typeface="Times New Roman" panose="02020603050405020304" pitchFamily="18" charset="0"/>
                <a:cs typeface="Times New Roman" panose="02020603050405020304" pitchFamily="18" charset="0"/>
              </a:rPr>
              <a:t> words and </a:t>
            </a:r>
            <a:r>
              <a:rPr lang="en-US" altLang="zh-CN" sz="2800" dirty="0">
                <a:solidFill>
                  <a:srgbClr val="0070C0"/>
                </a:solidFill>
                <a:latin typeface="Times New Roman" panose="02020603050405020304" pitchFamily="18" charset="0"/>
                <a:cs typeface="Times New Roman" panose="02020603050405020304" pitchFamily="18" charset="0"/>
              </a:rPr>
              <a:t>documents</a:t>
            </a:r>
            <a:r>
              <a:rPr lang="en-US" altLang="zh-CN" sz="2800" dirty="0">
                <a:latin typeface="Times New Roman" panose="02020603050405020304" pitchFamily="18" charset="0"/>
                <a:cs typeface="Times New Roman" panose="02020603050405020304" pitchFamily="18" charset="0"/>
              </a:rPr>
              <a:t>, and words and </a:t>
            </a:r>
            <a:r>
              <a:rPr lang="en-US" altLang="zh-CN" sz="2800" dirty="0">
                <a:solidFill>
                  <a:srgbClr val="0070C0"/>
                </a:solidFill>
                <a:latin typeface="Times New Roman" panose="02020603050405020304" pitchFamily="18" charset="0"/>
                <a:cs typeface="Times New Roman" panose="02020603050405020304" pitchFamily="18" charset="0"/>
              </a:rPr>
              <a:t>labels</a:t>
            </a:r>
          </a:p>
          <a:p>
            <a:pPr lvl="1"/>
            <a:r>
              <a:rPr lang="en-US" altLang="zh-CN" sz="2400" dirty="0">
                <a:latin typeface="Times New Roman" panose="02020603050405020304" pitchFamily="18" charset="0"/>
                <a:cs typeface="Times New Roman" panose="02020603050405020304" pitchFamily="18" charset="0"/>
              </a:rPr>
              <a:t>Word-Word Network</a:t>
            </a:r>
          </a:p>
          <a:p>
            <a:pPr lvl="1"/>
            <a:r>
              <a:rPr lang="en-US" altLang="zh-CN" sz="2400" dirty="0">
                <a:latin typeface="Times New Roman" panose="02020603050405020304" pitchFamily="18" charset="0"/>
                <a:cs typeface="Times New Roman" panose="02020603050405020304" pitchFamily="18" charset="0"/>
              </a:rPr>
              <a:t>The weight </a:t>
            </a:r>
            <a:r>
              <a:rPr lang="en-US" altLang="zh-CN" sz="2400" i="1" dirty="0" err="1">
                <a:latin typeface="Times New Roman" panose="02020603050405020304" pitchFamily="18" charset="0"/>
                <a:cs typeface="Times New Roman" panose="02020603050405020304" pitchFamily="18" charset="0"/>
              </a:rPr>
              <a:t>w</a:t>
            </a:r>
            <a:r>
              <a:rPr lang="en-US" altLang="zh-CN" sz="2400" i="1" baseline="-25000" dirty="0" err="1">
                <a:latin typeface="Times New Roman" panose="02020603050405020304" pitchFamily="18" charset="0"/>
                <a:cs typeface="Times New Roman" panose="02020603050405020304" pitchFamily="18" charset="0"/>
              </a:rPr>
              <a:t>ij</a:t>
            </a:r>
            <a:r>
              <a:rPr lang="en-US" altLang="zh-CN" sz="2400" dirty="0">
                <a:latin typeface="Times New Roman" panose="02020603050405020304" pitchFamily="18" charset="0"/>
                <a:cs typeface="Times New Roman" panose="02020603050405020304" pitchFamily="18" charset="0"/>
              </a:rPr>
              <a:t> of an edge denotes the number of times two words co-occur in the context windows of a give size.</a:t>
            </a:r>
            <a:endParaRPr lang="en-US" altLang="zh-CN" sz="1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75</a:t>
            </a:fld>
            <a:endParaRPr lang="en-US" altLang="en-US"/>
          </a:p>
        </p:txBody>
      </p:sp>
      <p:pic>
        <p:nvPicPr>
          <p:cNvPr id="5" name="图片 4"/>
          <p:cNvPicPr>
            <a:picLocks noChangeAspect="1"/>
          </p:cNvPicPr>
          <p:nvPr/>
        </p:nvPicPr>
        <p:blipFill>
          <a:blip r:embed="rId2"/>
          <a:stretch>
            <a:fillRect/>
          </a:stretch>
        </p:blipFill>
        <p:spPr>
          <a:xfrm>
            <a:off x="931272" y="3890578"/>
            <a:ext cx="3222856" cy="2765673"/>
          </a:xfrm>
          <a:prstGeom prst="rect">
            <a:avLst/>
          </a:prstGeom>
        </p:spPr>
      </p:pic>
      <p:pic>
        <p:nvPicPr>
          <p:cNvPr id="9" name="图片 8"/>
          <p:cNvPicPr>
            <a:picLocks noChangeAspect="1"/>
          </p:cNvPicPr>
          <p:nvPr/>
        </p:nvPicPr>
        <p:blipFill>
          <a:blip r:embed="rId3"/>
          <a:stretch>
            <a:fillRect/>
          </a:stretch>
        </p:blipFill>
        <p:spPr>
          <a:xfrm>
            <a:off x="4511160" y="3890578"/>
            <a:ext cx="4084079" cy="2469443"/>
          </a:xfrm>
          <a:prstGeom prst="rect">
            <a:avLst/>
          </a:prstGeom>
        </p:spPr>
      </p:pic>
    </p:spTree>
    <p:extLst>
      <p:ext uri="{BB962C8B-B14F-4D97-AF65-F5344CB8AC3E}">
        <p14:creationId xmlns:p14="http://schemas.microsoft.com/office/powerpoint/2010/main" val="1391049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1"/>
            <a:ext cx="8229600" cy="756084"/>
          </a:xfrm>
        </p:spPr>
        <p:txBody>
          <a:bodyPr/>
          <a:lstStyle/>
          <a:p>
            <a:r>
              <a:rPr lang="en-US" altLang="zh-CN" sz="3600" dirty="0"/>
              <a:t>Word-Document Network</a:t>
            </a:r>
            <a:endParaRPr lang="zh-CN" altLang="en-US" sz="3600" dirty="0"/>
          </a:p>
        </p:txBody>
      </p:sp>
      <p:sp>
        <p:nvSpPr>
          <p:cNvPr id="3" name="内容占位符 2"/>
          <p:cNvSpPr>
            <a:spLocks noGrp="1"/>
          </p:cNvSpPr>
          <p:nvPr>
            <p:ph idx="1"/>
          </p:nvPr>
        </p:nvSpPr>
        <p:spPr>
          <a:xfrm>
            <a:off x="451945" y="1052736"/>
            <a:ext cx="8229600" cy="5558929"/>
          </a:xfrm>
        </p:spPr>
        <p:txBody>
          <a:bodyPr/>
          <a:lstStyle/>
          <a:p>
            <a:r>
              <a:rPr lang="en-US" altLang="zh-CN" sz="2800" dirty="0">
                <a:latin typeface="Times New Roman" panose="02020603050405020304" pitchFamily="18" charset="0"/>
                <a:cs typeface="Times New Roman" panose="02020603050405020304" pitchFamily="18" charset="0"/>
              </a:rPr>
              <a:t>Word-Document network is a bipartite network of words and documents</a:t>
            </a:r>
          </a:p>
          <a:p>
            <a:r>
              <a:rPr lang="en-US" altLang="zh-CN" sz="2800" dirty="0">
                <a:latin typeface="Times New Roman" panose="02020603050405020304" pitchFamily="18" charset="0"/>
                <a:cs typeface="Times New Roman" panose="02020603050405020304" pitchFamily="18" charset="0"/>
              </a:rPr>
              <a:t>The weight </a:t>
            </a:r>
            <a:r>
              <a:rPr lang="en-US" altLang="zh-CN" sz="2800" i="1" dirty="0" err="1">
                <a:latin typeface="Times New Roman" panose="02020603050405020304" pitchFamily="18" charset="0"/>
                <a:cs typeface="Times New Roman" panose="02020603050405020304" pitchFamily="18" charset="0"/>
              </a:rPr>
              <a:t>w</a:t>
            </a:r>
            <a:r>
              <a:rPr lang="en-US" altLang="zh-CN" sz="2800" i="1" baseline="-25000" dirty="0" err="1">
                <a:latin typeface="Times New Roman" panose="02020603050405020304" pitchFamily="18" charset="0"/>
                <a:cs typeface="Times New Roman" panose="02020603050405020304" pitchFamily="18" charset="0"/>
              </a:rPr>
              <a:t>ij</a:t>
            </a:r>
            <a:r>
              <a:rPr lang="en-US" altLang="zh-CN" sz="2800" dirty="0">
                <a:latin typeface="Times New Roman" panose="02020603050405020304" pitchFamily="18" charset="0"/>
                <a:cs typeface="Times New Roman" panose="02020603050405020304" pitchFamily="18" charset="0"/>
              </a:rPr>
              <a:t> denotes the number of times word </a:t>
            </a:r>
            <a:r>
              <a:rPr lang="en-US" altLang="zh-CN" sz="2800" i="1" dirty="0">
                <a:latin typeface="Times New Roman" panose="02020603050405020304" pitchFamily="18" charset="0"/>
                <a:cs typeface="Times New Roman" panose="02020603050405020304" pitchFamily="18" charset="0"/>
              </a:rPr>
              <a:t>v</a:t>
            </a:r>
            <a:r>
              <a:rPr lang="en-US" altLang="zh-CN" sz="2800" i="1" baseline="-25000" dirty="0">
                <a:latin typeface="Times New Roman" panose="02020603050405020304" pitchFamily="18" charset="0"/>
                <a:cs typeface="Times New Roman" panose="02020603050405020304" pitchFamily="18" charset="0"/>
              </a:rPr>
              <a:t>i</a:t>
            </a:r>
            <a:r>
              <a:rPr lang="en-US" altLang="zh-CN" sz="2800" dirty="0">
                <a:latin typeface="Times New Roman" panose="02020603050405020304" pitchFamily="18" charset="0"/>
                <a:cs typeface="Times New Roman" panose="02020603050405020304" pitchFamily="18" charset="0"/>
              </a:rPr>
              <a:t> appears in document </a:t>
            </a:r>
            <a:r>
              <a:rPr lang="en-US" altLang="zh-CN" sz="2800" i="1" dirty="0" err="1">
                <a:latin typeface="Times New Roman" panose="02020603050405020304" pitchFamily="18" charset="0"/>
                <a:cs typeface="Times New Roman" panose="02020603050405020304" pitchFamily="18" charset="0"/>
              </a:rPr>
              <a:t>d</a:t>
            </a:r>
            <a:r>
              <a:rPr lang="en-US" altLang="zh-CN" sz="2800" i="1" baseline="-25000" dirty="0" err="1">
                <a:latin typeface="Times New Roman" panose="02020603050405020304" pitchFamily="18" charset="0"/>
                <a:cs typeface="Times New Roman" panose="02020603050405020304" pitchFamily="18" charset="0"/>
              </a:rPr>
              <a:t>j</a:t>
            </a:r>
            <a:r>
              <a:rPr lang="en-US" altLang="zh-CN" sz="28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a:xfrm>
            <a:off x="6542856" y="6155825"/>
            <a:ext cx="2133600" cy="457200"/>
          </a:xfrm>
        </p:spPr>
        <p:txBody>
          <a:bodyPr/>
          <a:lstStyle/>
          <a:p>
            <a:pPr>
              <a:defRPr/>
            </a:pPr>
            <a:fld id="{BA97F3CF-01C1-4227-AE46-129B5BCA713D}" type="slidenum">
              <a:rPr lang="en-US" altLang="en-US" smtClean="0"/>
              <a:pPr>
                <a:defRPr/>
              </a:pPr>
              <a:t>76</a:t>
            </a:fld>
            <a:endParaRPr lang="en-US" altLang="en-US"/>
          </a:p>
        </p:txBody>
      </p:sp>
      <p:pic>
        <p:nvPicPr>
          <p:cNvPr id="5" name="图片 4"/>
          <p:cNvPicPr>
            <a:picLocks noChangeAspect="1"/>
          </p:cNvPicPr>
          <p:nvPr/>
        </p:nvPicPr>
        <p:blipFill>
          <a:blip r:embed="rId3"/>
          <a:stretch>
            <a:fillRect/>
          </a:stretch>
        </p:blipFill>
        <p:spPr>
          <a:xfrm>
            <a:off x="931272" y="3890578"/>
            <a:ext cx="3222856" cy="2765673"/>
          </a:xfrm>
          <a:prstGeom prst="rect">
            <a:avLst/>
          </a:prstGeom>
        </p:spPr>
      </p:pic>
      <p:pic>
        <p:nvPicPr>
          <p:cNvPr id="7" name="图片 6"/>
          <p:cNvPicPr>
            <a:picLocks noChangeAspect="1"/>
          </p:cNvPicPr>
          <p:nvPr/>
        </p:nvPicPr>
        <p:blipFill>
          <a:blip r:embed="rId4"/>
          <a:stretch>
            <a:fillRect/>
          </a:stretch>
        </p:blipFill>
        <p:spPr>
          <a:xfrm>
            <a:off x="5176351" y="3753036"/>
            <a:ext cx="3497477" cy="2793535"/>
          </a:xfrm>
          <a:prstGeom prst="rect">
            <a:avLst/>
          </a:prstGeom>
        </p:spPr>
      </p:pic>
      <p:pic>
        <p:nvPicPr>
          <p:cNvPr id="8" name="图片 7"/>
          <p:cNvPicPr>
            <a:picLocks noChangeAspect="1"/>
          </p:cNvPicPr>
          <p:nvPr/>
        </p:nvPicPr>
        <p:blipFill>
          <a:blip r:embed="rId5"/>
          <a:stretch>
            <a:fillRect/>
          </a:stretch>
        </p:blipFill>
        <p:spPr>
          <a:xfrm>
            <a:off x="4380081" y="4601327"/>
            <a:ext cx="486060" cy="646174"/>
          </a:xfrm>
          <a:prstGeom prst="rect">
            <a:avLst/>
          </a:prstGeom>
        </p:spPr>
      </p:pic>
    </p:spTree>
    <p:extLst>
      <p:ext uri="{BB962C8B-B14F-4D97-AF65-F5344CB8AC3E}">
        <p14:creationId xmlns:p14="http://schemas.microsoft.com/office/powerpoint/2010/main" val="1067223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1"/>
            <a:ext cx="8229600" cy="756084"/>
          </a:xfrm>
        </p:spPr>
        <p:txBody>
          <a:bodyPr/>
          <a:lstStyle/>
          <a:p>
            <a:r>
              <a:rPr lang="en-US" altLang="zh-CN" sz="3600" dirty="0"/>
              <a:t>Word-Label Network</a:t>
            </a:r>
            <a:endParaRPr lang="zh-CN" altLang="en-US" sz="3600" dirty="0"/>
          </a:p>
        </p:txBody>
      </p:sp>
      <p:sp>
        <p:nvSpPr>
          <p:cNvPr id="3" name="内容占位符 2"/>
          <p:cNvSpPr>
            <a:spLocks noGrp="1"/>
          </p:cNvSpPr>
          <p:nvPr>
            <p:ph idx="1"/>
          </p:nvPr>
        </p:nvSpPr>
        <p:spPr>
          <a:xfrm>
            <a:off x="451945" y="1052736"/>
            <a:ext cx="8229600" cy="5558929"/>
          </a:xfrm>
        </p:spPr>
        <p:txBody>
          <a:bodyPr/>
          <a:lstStyle/>
          <a:p>
            <a:r>
              <a:rPr lang="en-US" altLang="zh-CN" sz="2800" dirty="0">
                <a:latin typeface="Times New Roman" panose="02020603050405020304" pitchFamily="18" charset="0"/>
                <a:cs typeface="Times New Roman" panose="02020603050405020304" pitchFamily="18" charset="0"/>
              </a:rPr>
              <a:t>Word-Label network captures category-level word co-occurrences</a:t>
            </a:r>
          </a:p>
          <a:p>
            <a:pPr lvl="1"/>
            <a:r>
              <a:rPr lang="en-US" altLang="zh-CN" sz="2400" dirty="0">
                <a:latin typeface="Times New Roman" panose="02020603050405020304" pitchFamily="18" charset="0"/>
                <a:cs typeface="Times New Roman" panose="02020603050405020304" pitchFamily="18" charset="0"/>
              </a:rPr>
              <a:t>The weight </a:t>
            </a:r>
            <a:r>
              <a:rPr lang="en-US" altLang="zh-CN" sz="2400" i="1" dirty="0" err="1">
                <a:latin typeface="Times New Roman" panose="02020603050405020304" pitchFamily="18" charset="0"/>
                <a:cs typeface="Times New Roman" panose="02020603050405020304" pitchFamily="18" charset="0"/>
              </a:rPr>
              <a:t>w</a:t>
            </a:r>
            <a:r>
              <a:rPr lang="en-US" altLang="zh-CN" sz="2400" i="1" baseline="-25000" dirty="0" err="1">
                <a:latin typeface="Times New Roman" panose="02020603050405020304" pitchFamily="18" charset="0"/>
                <a:cs typeface="Times New Roman" panose="02020603050405020304" pitchFamily="18" charset="0"/>
              </a:rPr>
              <a:t>ij</a:t>
            </a:r>
            <a:r>
              <a:rPr lang="en-US" altLang="zh-CN" sz="2400" dirty="0">
                <a:latin typeface="Times New Roman" panose="02020603050405020304" pitchFamily="18" charset="0"/>
                <a:cs typeface="Times New Roman" panose="02020603050405020304" pitchFamily="18" charset="0"/>
              </a:rPr>
              <a:t> denotes the frequency of word </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being associated with class </a:t>
            </a:r>
            <a:r>
              <a:rPr lang="en-US" altLang="zh-CN" sz="2400" i="1" dirty="0" err="1">
                <a:latin typeface="Times New Roman" panose="02020603050405020304" pitchFamily="18" charset="0"/>
                <a:cs typeface="Times New Roman" panose="02020603050405020304" pitchFamily="18" charset="0"/>
              </a:rPr>
              <a:t>c</a:t>
            </a:r>
            <a:r>
              <a:rPr lang="en-US" altLang="zh-CN" sz="2400" i="1"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i.e., the number of times </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appearing in documents tagged as </a:t>
            </a:r>
            <a:r>
              <a:rPr lang="en-US" altLang="zh-CN" sz="2400" i="1" dirty="0" err="1">
                <a:latin typeface="Times New Roman" panose="02020603050405020304" pitchFamily="18" charset="0"/>
                <a:cs typeface="Times New Roman" panose="02020603050405020304" pitchFamily="18" charset="0"/>
              </a:rPr>
              <a:t>c</a:t>
            </a:r>
            <a:r>
              <a:rPr lang="en-US" altLang="zh-CN" sz="2400" i="1" baseline="-25000" dirty="0" err="1">
                <a:latin typeface="Times New Roman" panose="02020603050405020304" pitchFamily="18" charset="0"/>
                <a:cs typeface="Times New Roman" panose="02020603050405020304" pitchFamily="18" charset="0"/>
              </a:rPr>
              <a:t>j</a:t>
            </a:r>
            <a:endParaRPr lang="en-US" altLang="zh-CN" sz="1200" i="1" baseline="-25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77</a:t>
            </a:fld>
            <a:endParaRPr lang="en-US" altLang="en-US"/>
          </a:p>
        </p:txBody>
      </p:sp>
      <p:pic>
        <p:nvPicPr>
          <p:cNvPr id="5" name="图片 4"/>
          <p:cNvPicPr>
            <a:picLocks noChangeAspect="1"/>
          </p:cNvPicPr>
          <p:nvPr/>
        </p:nvPicPr>
        <p:blipFill>
          <a:blip r:embed="rId2"/>
          <a:stretch>
            <a:fillRect/>
          </a:stretch>
        </p:blipFill>
        <p:spPr>
          <a:xfrm>
            <a:off x="931272" y="3890578"/>
            <a:ext cx="3222856" cy="2765673"/>
          </a:xfrm>
          <a:prstGeom prst="rect">
            <a:avLst/>
          </a:prstGeom>
        </p:spPr>
      </p:pic>
      <p:pic>
        <p:nvPicPr>
          <p:cNvPr id="7" name="图片 6"/>
          <p:cNvPicPr>
            <a:picLocks noChangeAspect="1"/>
          </p:cNvPicPr>
          <p:nvPr/>
        </p:nvPicPr>
        <p:blipFill>
          <a:blip r:embed="rId3"/>
          <a:stretch>
            <a:fillRect/>
          </a:stretch>
        </p:blipFill>
        <p:spPr>
          <a:xfrm>
            <a:off x="5431520" y="3881820"/>
            <a:ext cx="3242171" cy="2454599"/>
          </a:xfrm>
          <a:prstGeom prst="rect">
            <a:avLst/>
          </a:prstGeom>
        </p:spPr>
      </p:pic>
      <p:pic>
        <p:nvPicPr>
          <p:cNvPr id="8" name="图片 7"/>
          <p:cNvPicPr>
            <a:picLocks noChangeAspect="1"/>
          </p:cNvPicPr>
          <p:nvPr/>
        </p:nvPicPr>
        <p:blipFill>
          <a:blip r:embed="rId4"/>
          <a:stretch>
            <a:fillRect/>
          </a:stretch>
        </p:blipFill>
        <p:spPr>
          <a:xfrm>
            <a:off x="4380081" y="4601327"/>
            <a:ext cx="486060" cy="646174"/>
          </a:xfrm>
          <a:prstGeom prst="rect">
            <a:avLst/>
          </a:prstGeom>
        </p:spPr>
      </p:pic>
    </p:spTree>
    <p:extLst>
      <p:ext uri="{BB962C8B-B14F-4D97-AF65-F5344CB8AC3E}">
        <p14:creationId xmlns:p14="http://schemas.microsoft.com/office/powerpoint/2010/main" val="1617660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39825"/>
          </a:xfrm>
        </p:spPr>
        <p:txBody>
          <a:bodyPr/>
          <a:lstStyle/>
          <a:p>
            <a:r>
              <a:rPr lang="en-US" altLang="zh-CN" sz="3600" dirty="0"/>
              <a:t>Predictive Text Embedding</a:t>
            </a:r>
            <a:endParaRPr lang="zh-CN" altLang="en-US" sz="3600" dirty="0"/>
          </a:p>
        </p:txBody>
      </p:sp>
      <p:sp>
        <p:nvSpPr>
          <p:cNvPr id="3" name="内容占位符 2"/>
          <p:cNvSpPr>
            <a:spLocks noGrp="1"/>
          </p:cNvSpPr>
          <p:nvPr>
            <p:ph idx="1"/>
          </p:nvPr>
        </p:nvSpPr>
        <p:spPr>
          <a:xfrm>
            <a:off x="451944" y="1328465"/>
            <a:ext cx="8584551" cy="5283200"/>
          </a:xfrm>
        </p:spPr>
        <p:txBody>
          <a:bodyPr/>
          <a:lstStyle/>
          <a:p>
            <a:r>
              <a:rPr lang="en-US" altLang="zh-CN" sz="2800" dirty="0">
                <a:latin typeface="Times New Roman" panose="02020603050405020304" pitchFamily="18" charset="0"/>
                <a:cs typeface="Times New Roman" panose="02020603050405020304" pitchFamily="18" charset="0"/>
              </a:rPr>
              <a:t>PTE learns vector representations of words by embedding the heterogeneous text networks constructed from free text into a low dimensional space, and then infer text </a:t>
            </a:r>
            <a:r>
              <a:rPr lang="en-US" altLang="zh-CN" sz="2800" dirty="0" err="1">
                <a:latin typeface="Times New Roman" panose="02020603050405020304" pitchFamily="18" charset="0"/>
                <a:cs typeface="Times New Roman" panose="02020603050405020304" pitchFamily="18" charset="0"/>
              </a:rPr>
              <a:t>embeddings</a:t>
            </a:r>
            <a:r>
              <a:rPr lang="en-US" altLang="zh-CN" sz="2800" dirty="0">
                <a:latin typeface="Times New Roman" panose="02020603050405020304" pitchFamily="18" charset="0"/>
                <a:cs typeface="Times New Roman" panose="02020603050405020304" pitchFamily="18" charset="0"/>
              </a:rPr>
              <a:t> based on the learned word vectors</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78</a:t>
            </a:fld>
            <a:endParaRPr lang="en-US" altLang="en-US"/>
          </a:p>
        </p:txBody>
      </p:sp>
    </p:spTree>
    <p:extLst>
      <p:ext uri="{BB962C8B-B14F-4D97-AF65-F5344CB8AC3E}">
        <p14:creationId xmlns:p14="http://schemas.microsoft.com/office/powerpoint/2010/main" val="1447436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39825"/>
          </a:xfrm>
        </p:spPr>
        <p:txBody>
          <a:bodyPr/>
          <a:lstStyle/>
          <a:p>
            <a:r>
              <a:rPr lang="en-US" altLang="zh-CN" sz="3600" dirty="0"/>
              <a:t>Bipartite Network Embedding</a:t>
            </a:r>
            <a:endParaRPr lang="zh-CN" altLang="en-US" sz="3600" dirty="0"/>
          </a:p>
        </p:txBody>
      </p:sp>
      <p:sp>
        <p:nvSpPr>
          <p:cNvPr id="3" name="内容占位符 2"/>
          <p:cNvSpPr>
            <a:spLocks noGrp="1"/>
          </p:cNvSpPr>
          <p:nvPr>
            <p:ph idx="1"/>
          </p:nvPr>
        </p:nvSpPr>
        <p:spPr>
          <a:xfrm>
            <a:off x="451944" y="1052736"/>
            <a:ext cx="8584551" cy="5558929"/>
          </a:xfrm>
        </p:spPr>
        <p:txBody>
          <a:bodyPr/>
          <a:lstStyle/>
          <a:p>
            <a:r>
              <a:rPr lang="en-US" altLang="zh-CN" sz="2800" dirty="0">
                <a:latin typeface="Times New Roman" panose="02020603050405020304" pitchFamily="18" charset="0"/>
                <a:cs typeface="Times New Roman" panose="02020603050405020304" pitchFamily="18" charset="0"/>
              </a:rPr>
              <a:t>The conditional probability can be estimated empirically as:</a:t>
            </a:r>
          </a:p>
          <a:p>
            <a:pPr lvl="2"/>
            <a:endParaRPr lang="en-US" altLang="zh-CN" sz="20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Objective function for Bipartite network</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79</a:t>
            </a:fld>
            <a:endParaRPr lang="en-US" altLang="en-US"/>
          </a:p>
        </p:txBody>
      </p:sp>
      <p:pic>
        <p:nvPicPr>
          <p:cNvPr id="7" name="图片 6"/>
          <p:cNvPicPr>
            <a:picLocks noChangeAspect="1"/>
          </p:cNvPicPr>
          <p:nvPr/>
        </p:nvPicPr>
        <p:blipFill>
          <a:blip r:embed="rId2"/>
          <a:stretch>
            <a:fillRect/>
          </a:stretch>
        </p:blipFill>
        <p:spPr>
          <a:xfrm>
            <a:off x="2771800" y="1880828"/>
            <a:ext cx="3270273" cy="1038182"/>
          </a:xfrm>
          <a:prstGeom prst="rect">
            <a:avLst/>
          </a:prstGeom>
        </p:spPr>
      </p:pic>
      <p:pic>
        <p:nvPicPr>
          <p:cNvPr id="8" name="图片 7"/>
          <p:cNvPicPr>
            <a:picLocks noChangeAspect="1"/>
          </p:cNvPicPr>
          <p:nvPr/>
        </p:nvPicPr>
        <p:blipFill>
          <a:blip r:embed="rId3"/>
          <a:stretch>
            <a:fillRect/>
          </a:stretch>
        </p:blipFill>
        <p:spPr>
          <a:xfrm>
            <a:off x="1916004" y="3416940"/>
            <a:ext cx="4852240" cy="1260203"/>
          </a:xfrm>
          <a:prstGeom prst="rect">
            <a:avLst/>
          </a:prstGeom>
        </p:spPr>
      </p:pic>
      <p:pic>
        <p:nvPicPr>
          <p:cNvPr id="9" name="图片 8"/>
          <p:cNvPicPr>
            <a:picLocks noChangeAspect="1"/>
          </p:cNvPicPr>
          <p:nvPr/>
        </p:nvPicPr>
        <p:blipFill>
          <a:blip r:embed="rId4"/>
          <a:stretch>
            <a:fillRect/>
          </a:stretch>
        </p:blipFill>
        <p:spPr>
          <a:xfrm>
            <a:off x="1843318" y="4756730"/>
            <a:ext cx="5176954" cy="1288572"/>
          </a:xfrm>
          <a:prstGeom prst="rect">
            <a:avLst/>
          </a:prstGeom>
        </p:spPr>
      </p:pic>
    </p:spTree>
    <p:extLst>
      <p:ext uri="{BB962C8B-B14F-4D97-AF65-F5344CB8AC3E}">
        <p14:creationId xmlns:p14="http://schemas.microsoft.com/office/powerpoint/2010/main" val="334250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Applications</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75456" y="1124744"/>
            <a:ext cx="8423275" cy="4530725"/>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Restaurant search:</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Given a restaurant, recommend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similar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restaurants</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Formulate as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k-nearest neighbor (KNN) search</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problem</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Personalized restaurant recommendation:</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Given a user, recommend restaurants she might be interested in</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Formulate as a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link prediction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problem</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8</a:t>
            </a:fld>
            <a:endParaRPr lang="en-US" altLang="en-US" sz="1200">
              <a:latin typeface="Garamond" panose="02020404030301010803" pitchFamily="18" charset="0"/>
            </a:endParaRPr>
          </a:p>
        </p:txBody>
      </p:sp>
      <p:pic>
        <p:nvPicPr>
          <p:cNvPr id="2" name="图片 1"/>
          <p:cNvPicPr>
            <a:picLocks noChangeAspect="1"/>
          </p:cNvPicPr>
          <p:nvPr/>
        </p:nvPicPr>
        <p:blipFill>
          <a:blip r:embed="rId2"/>
          <a:stretch>
            <a:fillRect/>
          </a:stretch>
        </p:blipFill>
        <p:spPr>
          <a:xfrm>
            <a:off x="3635896" y="4653136"/>
            <a:ext cx="1501255" cy="1410482"/>
          </a:xfrm>
          <a:prstGeom prst="rect">
            <a:avLst/>
          </a:prstGeom>
        </p:spPr>
      </p:pic>
    </p:spTree>
    <p:extLst>
      <p:ext uri="{BB962C8B-B14F-4D97-AF65-F5344CB8AC3E}">
        <p14:creationId xmlns:p14="http://schemas.microsoft.com/office/powerpoint/2010/main" val="1190622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39825"/>
          </a:xfrm>
        </p:spPr>
        <p:txBody>
          <a:bodyPr/>
          <a:lstStyle/>
          <a:p>
            <a:r>
              <a:rPr lang="en-US" altLang="zh-CN" sz="3600" dirty="0"/>
              <a:t>Objective and Training</a:t>
            </a:r>
            <a:endParaRPr lang="zh-CN" altLang="en-US" sz="3600" dirty="0"/>
          </a:p>
        </p:txBody>
      </p:sp>
      <p:sp>
        <p:nvSpPr>
          <p:cNvPr id="3" name="内容占位符 2"/>
          <p:cNvSpPr>
            <a:spLocks noGrp="1"/>
          </p:cNvSpPr>
          <p:nvPr>
            <p:ph idx="1"/>
          </p:nvPr>
        </p:nvSpPr>
        <p:spPr>
          <a:xfrm>
            <a:off x="457200" y="913309"/>
            <a:ext cx="8584551" cy="5558929"/>
          </a:xfrm>
        </p:spPr>
        <p:txBody>
          <a:bodyPr/>
          <a:lstStyle/>
          <a:p>
            <a:r>
              <a:rPr lang="en-US" altLang="zh-CN" sz="2800" dirty="0">
                <a:latin typeface="Times New Roman" panose="02020603050405020304" pitchFamily="18" charset="0"/>
                <a:cs typeface="Times New Roman" panose="02020603050405020304" pitchFamily="18" charset="0"/>
              </a:rPr>
              <a:t>PTE adopts the following objective function</a:t>
            </a: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pPr lvl="2"/>
            <a:endParaRPr lang="en-US" altLang="zh-CN" sz="2000" dirty="0">
              <a:latin typeface="Times New Roman" panose="02020603050405020304" pitchFamily="18" charset="0"/>
              <a:cs typeface="Times New Roman" panose="02020603050405020304" pitchFamily="18" charset="0"/>
            </a:endParaRPr>
          </a:p>
          <a:p>
            <a:pPr lvl="2"/>
            <a:endParaRPr lang="en-US" altLang="zh-CN" sz="20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Training is done jointly using three networks together</a:t>
            </a:r>
            <a:endParaRPr lang="en-US" altLang="zh-CN"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80</a:t>
            </a:fld>
            <a:endParaRPr lang="en-US" altLang="en-US"/>
          </a:p>
        </p:txBody>
      </p:sp>
      <p:pic>
        <p:nvPicPr>
          <p:cNvPr id="5" name="图片 4"/>
          <p:cNvPicPr>
            <a:picLocks noChangeAspect="1"/>
          </p:cNvPicPr>
          <p:nvPr/>
        </p:nvPicPr>
        <p:blipFill>
          <a:blip r:embed="rId2"/>
          <a:stretch>
            <a:fillRect/>
          </a:stretch>
        </p:blipFill>
        <p:spPr>
          <a:xfrm>
            <a:off x="2195736" y="1484784"/>
            <a:ext cx="3780420" cy="3363412"/>
          </a:xfrm>
          <a:prstGeom prst="rect">
            <a:avLst/>
          </a:prstGeom>
        </p:spPr>
      </p:pic>
    </p:spTree>
    <p:extLst>
      <p:ext uri="{BB962C8B-B14F-4D97-AF65-F5344CB8AC3E}">
        <p14:creationId xmlns:p14="http://schemas.microsoft.com/office/powerpoint/2010/main" val="145579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 Results</a:t>
            </a:r>
            <a:endParaRPr lang="zh-CN" altLang="en-US"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81</a:t>
            </a:fld>
            <a:endParaRPr lang="en-US" altLang="en-US"/>
          </a:p>
        </p:txBody>
      </p:sp>
      <p:pic>
        <p:nvPicPr>
          <p:cNvPr id="5" name="图片 4"/>
          <p:cNvPicPr>
            <a:picLocks noChangeAspect="1"/>
          </p:cNvPicPr>
          <p:nvPr/>
        </p:nvPicPr>
        <p:blipFill>
          <a:blip r:embed="rId3"/>
          <a:stretch>
            <a:fillRect/>
          </a:stretch>
        </p:blipFill>
        <p:spPr>
          <a:xfrm>
            <a:off x="179512" y="1772816"/>
            <a:ext cx="8875282" cy="3567444"/>
          </a:xfrm>
          <a:prstGeom prst="rect">
            <a:avLst/>
          </a:prstGeom>
        </p:spPr>
      </p:pic>
    </p:spTree>
    <p:extLst>
      <p:ext uri="{BB962C8B-B14F-4D97-AF65-F5344CB8AC3E}">
        <p14:creationId xmlns:p14="http://schemas.microsoft.com/office/powerpoint/2010/main" val="1163449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 Results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82</a:t>
            </a:fld>
            <a:endParaRPr lang="en-US" altLang="en-US"/>
          </a:p>
        </p:txBody>
      </p:sp>
      <p:pic>
        <p:nvPicPr>
          <p:cNvPr id="5" name="图片 4"/>
          <p:cNvPicPr>
            <a:picLocks noChangeAspect="1"/>
          </p:cNvPicPr>
          <p:nvPr/>
        </p:nvPicPr>
        <p:blipFill>
          <a:blip r:embed="rId2"/>
          <a:stretch>
            <a:fillRect/>
          </a:stretch>
        </p:blipFill>
        <p:spPr>
          <a:xfrm>
            <a:off x="2081212" y="1308099"/>
            <a:ext cx="4981575" cy="5114925"/>
          </a:xfrm>
          <a:prstGeom prst="rect">
            <a:avLst/>
          </a:prstGeom>
        </p:spPr>
      </p:pic>
    </p:spTree>
    <p:extLst>
      <p:ext uri="{BB962C8B-B14F-4D97-AF65-F5344CB8AC3E}">
        <p14:creationId xmlns:p14="http://schemas.microsoft.com/office/powerpoint/2010/main" val="819902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026951"/>
          </a:xfrm>
        </p:spPr>
        <p:txBody>
          <a:bodyPr/>
          <a:lstStyle/>
          <a:p>
            <a:r>
              <a:rPr lang="en-US" altLang="zh-CN" sz="3600" dirty="0"/>
              <a:t>Network Embedding</a:t>
            </a:r>
            <a:endParaRPr lang="zh-CN" altLang="en-US" sz="3600" dirty="0"/>
          </a:p>
        </p:txBody>
      </p:sp>
      <p:sp>
        <p:nvSpPr>
          <p:cNvPr id="3" name="内容占位符 2"/>
          <p:cNvSpPr>
            <a:spLocks noGrp="1"/>
          </p:cNvSpPr>
          <p:nvPr>
            <p:ph idx="1"/>
          </p:nvPr>
        </p:nvSpPr>
        <p:spPr>
          <a:xfrm>
            <a:off x="457200" y="1160748"/>
            <a:ext cx="8229600" cy="4826161"/>
          </a:xfrm>
        </p:spPr>
        <p:txBody>
          <a:bodyPr/>
          <a:lstStyle/>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Structure-preserved network embedding</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Node Neighborhood</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Pair-wise Proximity</a:t>
            </a:r>
          </a:p>
          <a:p>
            <a:pPr lvl="1">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Community Structures</a:t>
            </a:r>
          </a:p>
          <a:p>
            <a:pPr>
              <a:lnSpc>
                <a:spcPct val="150000"/>
              </a:lnSpc>
            </a:pPr>
            <a:r>
              <a:rPr lang="en-US" altLang="zh-CN" dirty="0">
                <a:solidFill>
                  <a:schemeClr val="bg1">
                    <a:lumMod val="85000"/>
                  </a:schemeClr>
                </a:solidFill>
                <a:latin typeface="Times New Roman" panose="02020603050405020304" pitchFamily="18" charset="0"/>
                <a:cs typeface="Times New Roman" panose="02020603050405020304" pitchFamily="18" charset="0"/>
              </a:rPr>
              <a:t>Heterogeneous information network embedding</a:t>
            </a:r>
          </a:p>
          <a:p>
            <a:pPr>
              <a:lnSpc>
                <a:spcPct val="150000"/>
              </a:lnSpc>
            </a:pPr>
            <a:r>
              <a:rPr lang="en-US" altLang="zh-CN" dirty="0">
                <a:latin typeface="Times New Roman" panose="02020603050405020304" pitchFamily="18" charset="0"/>
                <a:cs typeface="Times New Roman" panose="02020603050405020304" pitchFamily="18" charset="0"/>
              </a:rPr>
              <a:t>Dynamic network embedding</a:t>
            </a:r>
          </a:p>
          <a:p>
            <a:pPr>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83</a:t>
            </a:fld>
            <a:endParaRPr lang="en-US" altLang="en-US"/>
          </a:p>
        </p:txBody>
      </p:sp>
    </p:spTree>
    <p:extLst>
      <p:ext uri="{BB962C8B-B14F-4D97-AF65-F5344CB8AC3E}">
        <p14:creationId xmlns:p14="http://schemas.microsoft.com/office/powerpoint/2010/main" val="2772908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Dynamic Networks</a:t>
            </a:r>
            <a:endParaRPr lang="zh-CN" altLang="en-US" sz="3600" dirty="0"/>
          </a:p>
        </p:txBody>
      </p:sp>
      <p:sp>
        <p:nvSpPr>
          <p:cNvPr id="3" name="内容占位符 2"/>
          <p:cNvSpPr>
            <a:spLocks noGrp="1"/>
          </p:cNvSpPr>
          <p:nvPr>
            <p:ph idx="1"/>
          </p:nvPr>
        </p:nvSpPr>
        <p:spPr>
          <a:xfrm>
            <a:off x="457200" y="980728"/>
            <a:ext cx="8229600" cy="5042185"/>
          </a:xfrm>
        </p:spPr>
        <p:txBody>
          <a:bodyPr/>
          <a:lstStyle/>
          <a:p>
            <a:r>
              <a:rPr lang="en-US" altLang="zh-CN" dirty="0">
                <a:latin typeface="Times New Roman" panose="02020603050405020304" pitchFamily="18" charset="0"/>
                <a:cs typeface="Times New Roman" panose="02020603050405020304" pitchFamily="18" charset="0"/>
              </a:rPr>
              <a:t>Networks are dynamic in nature</a:t>
            </a:r>
          </a:p>
          <a:p>
            <a:pPr lvl="1"/>
            <a:r>
              <a:rPr lang="en-US" altLang="zh-CN" dirty="0">
                <a:latin typeface="Times New Roman" panose="02020603050405020304" pitchFamily="18" charset="0"/>
                <a:cs typeface="Times New Roman" panose="02020603050405020304" pitchFamily="18" charset="0"/>
              </a:rPr>
              <a:t>New (old) nodes are added (deleted) </a:t>
            </a:r>
          </a:p>
          <a:p>
            <a:pPr lvl="1"/>
            <a:r>
              <a:rPr lang="en-US" altLang="zh-CN" dirty="0">
                <a:latin typeface="Times New Roman" panose="02020603050405020304" pitchFamily="18" charset="0"/>
                <a:cs typeface="Times New Roman" panose="02020603050405020304" pitchFamily="18" charset="0"/>
              </a:rPr>
              <a:t>New users, products, etc.</a:t>
            </a:r>
          </a:p>
          <a:p>
            <a:pPr lvl="1"/>
            <a:r>
              <a:rPr lang="en-US" altLang="zh-CN" dirty="0">
                <a:latin typeface="Times New Roman" panose="02020603050405020304" pitchFamily="18" charset="0"/>
                <a:cs typeface="Times New Roman" panose="02020603050405020304" pitchFamily="18" charset="0"/>
              </a:rPr>
              <a:t>The edges between nodes evolve over time</a:t>
            </a:r>
          </a:p>
          <a:p>
            <a:pPr lvl="1"/>
            <a:r>
              <a:rPr lang="en-US" altLang="zh-CN" dirty="0">
                <a:latin typeface="Times New Roman" panose="02020603050405020304" pitchFamily="18" charset="0"/>
                <a:cs typeface="Times New Roman" panose="02020603050405020304" pitchFamily="18" charset="0"/>
              </a:rPr>
              <a:t>Users add or delete friends in social networks, or neurons establish new connections in brain networks.</a:t>
            </a:r>
          </a:p>
          <a:p>
            <a:r>
              <a:rPr lang="en-US" altLang="zh-CN" dirty="0">
                <a:latin typeface="Times New Roman" panose="02020603050405020304" pitchFamily="18" charset="0"/>
                <a:cs typeface="Times New Roman" panose="02020603050405020304" pitchFamily="18" charset="0"/>
              </a:rPr>
              <a:t>Efficiently incorporate the dynamic changes when networks evolve</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84</a:t>
            </a:fld>
            <a:endParaRPr lang="en-US" altLang="en-US"/>
          </a:p>
        </p:txBody>
      </p:sp>
      <p:pic>
        <p:nvPicPr>
          <p:cNvPr id="5" name="图片 4"/>
          <p:cNvPicPr>
            <a:picLocks noChangeAspect="1"/>
          </p:cNvPicPr>
          <p:nvPr/>
        </p:nvPicPr>
        <p:blipFill>
          <a:blip r:embed="rId2"/>
          <a:stretch>
            <a:fillRect/>
          </a:stretch>
        </p:blipFill>
        <p:spPr>
          <a:xfrm>
            <a:off x="1943708" y="4798293"/>
            <a:ext cx="5618873" cy="1941227"/>
          </a:xfrm>
          <a:prstGeom prst="rect">
            <a:avLst/>
          </a:prstGeom>
        </p:spPr>
      </p:pic>
    </p:spTree>
    <p:extLst>
      <p:ext uri="{BB962C8B-B14F-4D97-AF65-F5344CB8AC3E}">
        <p14:creationId xmlns:p14="http://schemas.microsoft.com/office/powerpoint/2010/main" val="1126176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543292" cy="1139825"/>
          </a:xfrm>
        </p:spPr>
        <p:txBody>
          <a:bodyPr/>
          <a:lstStyle/>
          <a:p>
            <a:r>
              <a:rPr lang="en-US" altLang="zh-CN" sz="3600" dirty="0"/>
              <a:t>Key problems in dynamic network embedding</a:t>
            </a:r>
            <a:br>
              <a:rPr lang="en-US" altLang="zh-CN" sz="3600" dirty="0"/>
            </a:br>
            <a:endParaRPr lang="zh-CN" altLang="en-US" sz="3600"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  : Out-of-sample nodes</a:t>
            </a:r>
          </a:p>
          <a:p>
            <a:r>
              <a:rPr lang="en-US" altLang="zh-CN" dirty="0">
                <a:latin typeface="Times New Roman" panose="02020603050405020304" pitchFamily="18" charset="0"/>
                <a:cs typeface="Times New Roman" panose="02020603050405020304" pitchFamily="18" charset="0"/>
              </a:rPr>
              <a:t>II : Incremental edges</a:t>
            </a:r>
          </a:p>
          <a:p>
            <a:r>
              <a:rPr lang="en-US" altLang="zh-CN" dirty="0">
                <a:latin typeface="Times New Roman" panose="02020603050405020304" pitchFamily="18" charset="0"/>
                <a:cs typeface="Times New Roman" panose="02020603050405020304" pitchFamily="18" charset="0"/>
              </a:rPr>
              <a:t>III: Aggregated error</a:t>
            </a:r>
          </a:p>
          <a:p>
            <a:r>
              <a:rPr lang="en-US" altLang="zh-CN" dirty="0">
                <a:latin typeface="Times New Roman" panose="02020603050405020304" pitchFamily="18" charset="0"/>
                <a:cs typeface="Times New Roman" panose="02020603050405020304" pitchFamily="18" charset="0"/>
              </a:rPr>
              <a:t>IV: Scalable optimization</a:t>
            </a: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85</a:t>
            </a:fld>
            <a:endParaRPr lang="en-US" altLang="en-US"/>
          </a:p>
        </p:txBody>
      </p:sp>
    </p:spTree>
    <p:extLst>
      <p:ext uri="{BB962C8B-B14F-4D97-AF65-F5344CB8AC3E}">
        <p14:creationId xmlns:p14="http://schemas.microsoft.com/office/powerpoint/2010/main" val="3506652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 Embedding Trends</a:t>
            </a:r>
            <a:endParaRPr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a:p>
            <a:pPr marL="0" indent="0" algn="ctr">
              <a:buNone/>
            </a:pPr>
            <a:r>
              <a:rPr lang="en-US" altLang="zh-CN" sz="4000" dirty="0">
                <a:latin typeface="Times New Roman" panose="02020603050405020304" pitchFamily="18" charset="0"/>
                <a:cs typeface="Times New Roman" panose="02020603050405020304" pitchFamily="18" charset="0"/>
              </a:rPr>
              <a:t>Graph Neural Networks</a:t>
            </a:r>
            <a:endParaRPr lang="zh-CN" altLang="en-US" sz="4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86</a:t>
            </a:fld>
            <a:endParaRPr lang="en-US" altLang="en-US"/>
          </a:p>
        </p:txBody>
      </p:sp>
    </p:spTree>
    <p:extLst>
      <p:ext uri="{BB962C8B-B14F-4D97-AF65-F5344CB8AC3E}">
        <p14:creationId xmlns:p14="http://schemas.microsoft.com/office/powerpoint/2010/main" val="7050188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918939"/>
          </a:xfrm>
        </p:spPr>
        <p:txBody>
          <a:bodyPr/>
          <a:lstStyle/>
          <a:p>
            <a:r>
              <a:rPr lang="en-US" altLang="zh-CN" sz="3600" dirty="0"/>
              <a:t>Embedding methods</a:t>
            </a:r>
            <a:endParaRPr lang="zh-CN" altLang="en-US" sz="3600" dirty="0"/>
          </a:p>
        </p:txBody>
      </p:sp>
      <p:sp>
        <p:nvSpPr>
          <p:cNvPr id="3" name="内容占位符 2"/>
          <p:cNvSpPr>
            <a:spLocks noGrp="1"/>
          </p:cNvSpPr>
          <p:nvPr>
            <p:ph idx="1"/>
          </p:nvPr>
        </p:nvSpPr>
        <p:spPr>
          <a:xfrm>
            <a:off x="457200" y="1196752"/>
            <a:ext cx="8229600" cy="4934173"/>
          </a:xfrm>
        </p:spPr>
        <p:txBody>
          <a:bodyPr/>
          <a:lstStyle/>
          <a:p>
            <a:r>
              <a:rPr lang="en-US" altLang="zh-CN" dirty="0">
                <a:latin typeface="Times New Roman" panose="02020603050405020304" pitchFamily="18" charset="0"/>
                <a:cs typeface="Times New Roman" panose="02020603050405020304" pitchFamily="18" charset="0"/>
              </a:rPr>
              <a:t>Shadow models</a:t>
            </a:r>
          </a:p>
          <a:p>
            <a:pPr lvl="1"/>
            <a:r>
              <a:rPr lang="en-US" altLang="zh-CN" dirty="0">
                <a:latin typeface="Times New Roman" panose="02020603050405020304" pitchFamily="18" charset="0"/>
                <a:cs typeface="Times New Roman" panose="02020603050405020304" pitchFamily="18" charset="0"/>
              </a:rPr>
              <a:t>Factorization-based approaches, e.g., </a:t>
            </a:r>
            <a:r>
              <a:rPr lang="en-US" altLang="zh-CN" dirty="0" err="1">
                <a:latin typeface="Times New Roman" panose="02020603050405020304" pitchFamily="18" charset="0"/>
                <a:cs typeface="Times New Roman" panose="02020603050405020304" pitchFamily="18" charset="0"/>
              </a:rPr>
              <a:t>Laplacian</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eigenmaps</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Random walk approaches, e.g., </a:t>
            </a:r>
            <a:r>
              <a:rPr lang="en-US" altLang="zh-CN" dirty="0" err="1">
                <a:latin typeface="Times New Roman" panose="02020603050405020304" pitchFamily="18" charset="0"/>
                <a:cs typeface="Times New Roman" panose="02020603050405020304" pitchFamily="18" charset="0"/>
              </a:rPr>
              <a:t>DeepWalk</a:t>
            </a:r>
            <a:r>
              <a:rPr lang="en-US" altLang="zh-CN" dirty="0">
                <a:latin typeface="Times New Roman" panose="02020603050405020304" pitchFamily="18" charset="0"/>
                <a:cs typeface="Times New Roman" panose="02020603050405020304" pitchFamily="18" charset="0"/>
              </a:rPr>
              <a:t> and node2vec</a:t>
            </a:r>
          </a:p>
          <a:p>
            <a:r>
              <a:rPr lang="en-US" altLang="zh-CN" dirty="0">
                <a:latin typeface="Times New Roman" panose="02020603050405020304" pitchFamily="18" charset="0"/>
                <a:cs typeface="Times New Roman" panose="02020603050405020304" pitchFamily="18" charset="0"/>
              </a:rPr>
              <a:t>Deep models</a:t>
            </a:r>
          </a:p>
          <a:p>
            <a:pPr lvl="1"/>
            <a:r>
              <a:rPr lang="en-US" altLang="zh-CN" dirty="0" err="1">
                <a:latin typeface="Times New Roman" panose="02020603050405020304" pitchFamily="18" charset="0"/>
                <a:cs typeface="Times New Roman" panose="02020603050405020304" pitchFamily="18" charset="0"/>
              </a:rPr>
              <a:t>Autoencoder</a:t>
            </a:r>
            <a:r>
              <a:rPr lang="en-US" altLang="zh-CN" dirty="0">
                <a:latin typeface="Times New Roman" panose="02020603050405020304" pitchFamily="18" charset="0"/>
                <a:cs typeface="Times New Roman" panose="02020603050405020304" pitchFamily="18" charset="0"/>
              </a:rPr>
              <a:t> approaches, e.g., DNGR and SDNE</a:t>
            </a:r>
          </a:p>
          <a:p>
            <a:pPr lvl="1"/>
            <a:r>
              <a:rPr lang="en-US" altLang="zh-CN" dirty="0">
                <a:latin typeface="Times New Roman" panose="02020603050405020304" pitchFamily="18" charset="0"/>
                <a:cs typeface="Times New Roman" panose="02020603050405020304" pitchFamily="18" charset="0"/>
              </a:rPr>
              <a:t>Graph convolution network, e.g., GCN, </a:t>
            </a:r>
            <a:r>
              <a:rPr lang="en-US" altLang="zh-CN" dirty="0" err="1">
                <a:latin typeface="Times New Roman" panose="02020603050405020304" pitchFamily="18" charset="0"/>
                <a:cs typeface="Times New Roman" panose="02020603050405020304" pitchFamily="18" charset="0"/>
              </a:rPr>
              <a:t>GraphSage</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Graph attention network, e.g., GAT</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87</a:t>
            </a:fld>
            <a:endParaRPr lang="en-US" altLang="en-US" dirty="0"/>
          </a:p>
        </p:txBody>
      </p:sp>
    </p:spTree>
    <p:extLst>
      <p:ext uri="{BB962C8B-B14F-4D97-AF65-F5344CB8AC3E}">
        <p14:creationId xmlns:p14="http://schemas.microsoft.com/office/powerpoint/2010/main" val="2149127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918939"/>
          </a:xfrm>
        </p:spPr>
        <p:txBody>
          <a:bodyPr/>
          <a:lstStyle/>
          <a:p>
            <a:r>
              <a:rPr lang="en-US" altLang="zh-CN" sz="3600" dirty="0"/>
              <a:t>New Challenges</a:t>
            </a:r>
            <a:endParaRPr lang="zh-CN" altLang="en-US" sz="3600" dirty="0"/>
          </a:p>
        </p:txBody>
      </p:sp>
      <p:sp>
        <p:nvSpPr>
          <p:cNvPr id="3" name="内容占位符 2"/>
          <p:cNvSpPr>
            <a:spLocks noGrp="1"/>
          </p:cNvSpPr>
          <p:nvPr>
            <p:ph idx="1"/>
          </p:nvPr>
        </p:nvSpPr>
        <p:spPr>
          <a:xfrm>
            <a:off x="446918" y="1309465"/>
            <a:ext cx="8543292" cy="4934173"/>
          </a:xfrm>
        </p:spPr>
        <p:txBody>
          <a:bodyPr/>
          <a:lstStyle/>
          <a:p>
            <a:r>
              <a:rPr lang="en-US" altLang="zh-CN" dirty="0">
                <a:latin typeface="Times New Roman" panose="02020603050405020304" pitchFamily="18" charset="0"/>
                <a:cs typeface="Times New Roman" panose="02020603050405020304" pitchFamily="18" charset="0"/>
              </a:rPr>
              <a:t>How to extend </a:t>
            </a:r>
            <a:r>
              <a:rPr lang="en-US" altLang="zh-CN" dirty="0" err="1">
                <a:latin typeface="Times New Roman" panose="02020603050405020304" pitchFamily="18" charset="0"/>
                <a:cs typeface="Times New Roman" panose="02020603050405020304" pitchFamily="18" charset="0"/>
              </a:rPr>
              <a:t>ConvNets</a:t>
            </a:r>
            <a:r>
              <a:rPr lang="en-US" altLang="zh-CN" dirty="0">
                <a:latin typeface="Times New Roman" panose="02020603050405020304" pitchFamily="18" charset="0"/>
                <a:cs typeface="Times New Roman" panose="02020603050405020304" pitchFamily="18" charset="0"/>
              </a:rPr>
              <a:t> to graph structured data ?</a:t>
            </a:r>
          </a:p>
          <a:p>
            <a:r>
              <a:rPr lang="en-US" altLang="zh-CN" dirty="0">
                <a:latin typeface="Times New Roman" panose="02020603050405020304" pitchFamily="18" charset="0"/>
                <a:cs typeface="Times New Roman" panose="02020603050405020304" pitchFamily="18" charset="0"/>
              </a:rPr>
              <a:t>Assumption :</a:t>
            </a:r>
          </a:p>
          <a:p>
            <a:pPr lvl="1"/>
            <a:r>
              <a:rPr lang="en-US" altLang="zh-CN" dirty="0">
                <a:latin typeface="Times New Roman" panose="02020603050405020304" pitchFamily="18" charset="0"/>
                <a:cs typeface="Times New Roman" panose="02020603050405020304" pitchFamily="18" charset="0"/>
              </a:rPr>
              <a:t>Graph structured data is compositional :</a:t>
            </a:r>
          </a:p>
          <a:p>
            <a:pPr lvl="1"/>
            <a:r>
              <a:rPr lang="en-US" altLang="zh-CN" dirty="0">
                <a:latin typeface="Times New Roman" panose="02020603050405020304" pitchFamily="18" charset="0"/>
                <a:cs typeface="Times New Roman" panose="02020603050405020304" pitchFamily="18" charset="0"/>
              </a:rPr>
              <a:t>Locally stationary and manifest hierarchical structures.</a:t>
            </a:r>
          </a:p>
          <a:p>
            <a:r>
              <a:rPr lang="en-US" altLang="zh-CN" dirty="0">
                <a:latin typeface="Times New Roman" panose="02020603050405020304" pitchFamily="18" charset="0"/>
                <a:cs typeface="Times New Roman" panose="02020603050405020304" pitchFamily="18" charset="0"/>
              </a:rPr>
              <a:t>How to define compositionality on graphs ? (convolution/pooling on graphs)</a:t>
            </a:r>
          </a:p>
          <a:p>
            <a:r>
              <a:rPr lang="en-US" altLang="zh-CN" dirty="0">
                <a:latin typeface="Times New Roman" panose="02020603050405020304" pitchFamily="18" charset="0"/>
                <a:cs typeface="Times New Roman" panose="02020603050405020304" pitchFamily="18" charset="0"/>
              </a:rPr>
              <a:t>How to make them fast? (linear complexity)</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88</a:t>
            </a:fld>
            <a:endParaRPr lang="en-US" altLang="en-US" dirty="0"/>
          </a:p>
        </p:txBody>
      </p:sp>
    </p:spTree>
    <p:extLst>
      <p:ext uri="{BB962C8B-B14F-4D97-AF65-F5344CB8AC3E}">
        <p14:creationId xmlns:p14="http://schemas.microsoft.com/office/powerpoint/2010/main" val="1616882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 Types of GCN</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89</a:t>
            </a:fld>
            <a:endParaRPr lang="en-US" altLang="en-US"/>
          </a:p>
        </p:txBody>
      </p:sp>
      <p:pic>
        <p:nvPicPr>
          <p:cNvPr id="5" name="图片 4"/>
          <p:cNvPicPr>
            <a:picLocks noChangeAspect="1"/>
          </p:cNvPicPr>
          <p:nvPr/>
        </p:nvPicPr>
        <p:blipFill>
          <a:blip r:embed="rId3"/>
          <a:stretch>
            <a:fillRect/>
          </a:stretch>
        </p:blipFill>
        <p:spPr>
          <a:xfrm>
            <a:off x="1061610" y="1124744"/>
            <a:ext cx="7020780" cy="4899817"/>
          </a:xfrm>
          <a:prstGeom prst="rect">
            <a:avLst/>
          </a:prstGeom>
        </p:spPr>
      </p:pic>
      <p:sp>
        <p:nvSpPr>
          <p:cNvPr id="6" name="文本框 5"/>
          <p:cNvSpPr txBox="1"/>
          <p:nvPr/>
        </p:nvSpPr>
        <p:spPr>
          <a:xfrm>
            <a:off x="442940" y="6331506"/>
            <a:ext cx="3420380" cy="369332"/>
          </a:xfrm>
          <a:prstGeom prst="rect">
            <a:avLst/>
          </a:prstGeom>
          <a:noFill/>
        </p:spPr>
        <p:txBody>
          <a:bodyPr wrap="square" rtlCol="0">
            <a:spAutoFit/>
          </a:bodyPr>
          <a:lstStyle/>
          <a:p>
            <a:r>
              <a:rPr lang="en-US" altLang="zh-CN" sz="1800" dirty="0"/>
              <a:t>Slides from Xavier </a:t>
            </a:r>
            <a:r>
              <a:rPr lang="en-US" altLang="zh-CN" sz="1800" dirty="0" err="1"/>
              <a:t>Bresson</a:t>
            </a:r>
            <a:endParaRPr lang="zh-CN" altLang="en-US" sz="1800" dirty="0"/>
          </a:p>
        </p:txBody>
      </p:sp>
    </p:spTree>
    <p:extLst>
      <p:ext uri="{BB962C8B-B14F-4D97-AF65-F5344CB8AC3E}">
        <p14:creationId xmlns:p14="http://schemas.microsoft.com/office/powerpoint/2010/main" val="218192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a:xfrm>
            <a:off x="457200" y="277813"/>
            <a:ext cx="8459788" cy="1139825"/>
          </a:xfrm>
        </p:spPr>
        <p:txBody>
          <a:bodyPr/>
          <a:lstStyle/>
          <a:p>
            <a:r>
              <a:rPr lang="en-US" altLang="zh-CN" sz="3600" dirty="0">
                <a:ea typeface="宋体" panose="02010600030101010101" pitchFamily="2" charset="-122"/>
              </a:rPr>
              <a:t>Applications (cont.)</a:t>
            </a:r>
            <a:endParaRPr lang="zh-CN" altLang="en-US" sz="3600" dirty="0">
              <a:ea typeface="宋体" panose="02010600030101010101" pitchFamily="2" charset="-122"/>
            </a:endParaRPr>
          </a:p>
        </p:txBody>
      </p:sp>
      <p:sp>
        <p:nvSpPr>
          <p:cNvPr id="10243" name="内容占位符 2"/>
          <p:cNvSpPr>
            <a:spLocks noGrp="1" noChangeArrowheads="1"/>
          </p:cNvSpPr>
          <p:nvPr>
            <p:ph idx="1"/>
          </p:nvPr>
        </p:nvSpPr>
        <p:spPr>
          <a:xfrm>
            <a:off x="475456" y="1124744"/>
            <a:ext cx="8423275" cy="4530725"/>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Restaurant categorization:</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Given a restaurant, classify it into categories</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Formulate as a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classification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problem</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Friendship recommendation:</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Given a user, recommend new friends to her.</a:t>
            </a:r>
          </a:p>
          <a:p>
            <a:pPr lvl="1"/>
            <a:r>
              <a:rPr lang="en-US" altLang="zh-CN" dirty="0">
                <a:latin typeface="Times New Roman" panose="02020603050405020304" pitchFamily="18" charset="0"/>
                <a:ea typeface="宋体" panose="02010600030101010101" pitchFamily="2" charset="-122"/>
                <a:cs typeface="Times New Roman" panose="02020603050405020304" pitchFamily="18" charset="0"/>
              </a:rPr>
              <a:t>Formulated as a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similarity search</a:t>
            </a:r>
            <a:r>
              <a:rPr lang="en-US" altLang="zh-CN" dirty="0">
                <a:latin typeface="Times New Roman" panose="02020603050405020304" pitchFamily="18" charset="0"/>
                <a:ea typeface="宋体" panose="02010600030101010101" pitchFamily="2" charset="-122"/>
                <a:cs typeface="Times New Roman" panose="02020603050405020304" pitchFamily="18" charset="0"/>
              </a:rPr>
              <a:t> problem</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4" name="灯片编号占位符 3"/>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756FEF7-A6B9-44B1-95D0-5CA5A049B4ED}" type="slidenum">
              <a:rPr lang="en-US" altLang="en-US" sz="1200" smtClean="0">
                <a:latin typeface="Garamond" panose="02020404030301010803" pitchFamily="18" charset="0"/>
              </a:rPr>
              <a:pPr>
                <a:spcBef>
                  <a:spcPct val="0"/>
                </a:spcBef>
                <a:buClrTx/>
                <a:buSzTx/>
                <a:buFontTx/>
                <a:buNone/>
              </a:pPr>
              <a:t>9</a:t>
            </a:fld>
            <a:endParaRPr lang="en-US" altLang="en-US" sz="1200">
              <a:latin typeface="Garamond" panose="02020404030301010803" pitchFamily="18" charset="0"/>
            </a:endParaRPr>
          </a:p>
        </p:txBody>
      </p:sp>
      <p:pic>
        <p:nvPicPr>
          <p:cNvPr id="3" name="图片 2"/>
          <p:cNvPicPr>
            <a:picLocks noChangeAspect="1"/>
          </p:cNvPicPr>
          <p:nvPr/>
        </p:nvPicPr>
        <p:blipFill>
          <a:blip r:embed="rId2"/>
          <a:stretch>
            <a:fillRect/>
          </a:stretch>
        </p:blipFill>
        <p:spPr>
          <a:xfrm>
            <a:off x="1907704" y="4149080"/>
            <a:ext cx="4509902" cy="2022824"/>
          </a:xfrm>
          <a:prstGeom prst="rect">
            <a:avLst/>
          </a:prstGeom>
        </p:spPr>
      </p:pic>
    </p:spTree>
    <p:extLst>
      <p:ext uri="{BB962C8B-B14F-4D97-AF65-F5344CB8AC3E}">
        <p14:creationId xmlns:p14="http://schemas.microsoft.com/office/powerpoint/2010/main" val="1743718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GNN Applications</a:t>
            </a:r>
            <a:endParaRPr lang="zh-CN" altLang="en-US" dirty="0"/>
          </a:p>
        </p:txBody>
      </p:sp>
      <p:sp>
        <p:nvSpPr>
          <p:cNvPr id="3" name="内容占位符 2"/>
          <p:cNvSpPr>
            <a:spLocks noGrp="1"/>
          </p:cNvSpPr>
          <p:nvPr>
            <p:ph idx="1"/>
          </p:nvPr>
        </p:nvSpPr>
        <p:spPr>
          <a:xfrm>
            <a:off x="457200" y="1304764"/>
            <a:ext cx="8229600" cy="4826161"/>
          </a:xfrm>
        </p:spPr>
        <p:txBody>
          <a:bodyPr/>
          <a:lstStyle/>
          <a:p>
            <a:r>
              <a:rPr lang="en-US" altLang="zh-CN" dirty="0">
                <a:latin typeface="Times New Roman" panose="02020603050405020304" pitchFamily="18" charset="0"/>
                <a:cs typeface="Times New Roman" panose="02020603050405020304" pitchFamily="18" charset="0"/>
              </a:rPr>
              <a:t>Network embedding</a:t>
            </a:r>
          </a:p>
          <a:p>
            <a:pPr lvl="1"/>
            <a:r>
              <a:rPr lang="en-US" altLang="zh-CN" dirty="0">
                <a:latin typeface="Times New Roman" panose="02020603050405020304" pitchFamily="18" charset="0"/>
                <a:cs typeface="Times New Roman" panose="02020603050405020304" pitchFamily="18" charset="0"/>
              </a:rPr>
              <a:t>Node classification</a:t>
            </a:r>
          </a:p>
          <a:p>
            <a:pPr lvl="1"/>
            <a:r>
              <a:rPr lang="en-US" altLang="zh-CN" dirty="0">
                <a:latin typeface="Times New Roman" panose="02020603050405020304" pitchFamily="18" charset="0"/>
                <a:cs typeface="Times New Roman" panose="02020603050405020304" pitchFamily="18" charset="0"/>
              </a:rPr>
              <a:t>Community detection</a:t>
            </a:r>
          </a:p>
          <a:p>
            <a:pPr lvl="1"/>
            <a:r>
              <a:rPr lang="en-US" altLang="zh-CN" dirty="0">
                <a:latin typeface="Times New Roman" panose="02020603050405020304" pitchFamily="18" charset="0"/>
                <a:cs typeface="Times New Roman" panose="02020603050405020304" pitchFamily="18" charset="0"/>
              </a:rPr>
              <a:t>Link prediction</a:t>
            </a:r>
          </a:p>
          <a:p>
            <a:r>
              <a:rPr lang="en-US" altLang="zh-CN" dirty="0">
                <a:latin typeface="Times New Roman" panose="02020603050405020304" pitchFamily="18" charset="0"/>
                <a:cs typeface="Times New Roman" panose="02020603050405020304" pitchFamily="18" charset="0"/>
              </a:rPr>
              <a:t>NLP</a:t>
            </a:r>
          </a:p>
          <a:p>
            <a:pPr lvl="1"/>
            <a:r>
              <a:rPr lang="en-US" altLang="zh-CN" dirty="0">
                <a:latin typeface="Times New Roman" panose="02020603050405020304" pitchFamily="18" charset="0"/>
                <a:cs typeface="Times New Roman" panose="02020603050405020304" pitchFamily="18" charset="0"/>
              </a:rPr>
              <a:t>Semantic Role Labeling, NMT</a:t>
            </a:r>
          </a:p>
          <a:p>
            <a:pPr lvl="1"/>
            <a:r>
              <a:rPr lang="en-US" altLang="zh-CN" dirty="0">
                <a:latin typeface="Times New Roman" panose="02020603050405020304" pitchFamily="18" charset="0"/>
                <a:cs typeface="Times New Roman" panose="02020603050405020304" pitchFamily="18" charset="0"/>
              </a:rPr>
              <a:t>Text Classification, Extraction</a:t>
            </a:r>
          </a:p>
          <a:p>
            <a:pPr lvl="1"/>
            <a:r>
              <a:rPr lang="en-US" altLang="zh-CN" dirty="0">
                <a:latin typeface="Times New Roman" panose="02020603050405020304" pitchFamily="18" charset="0"/>
                <a:cs typeface="Times New Roman" panose="02020603050405020304" pitchFamily="18" charset="0"/>
              </a:rPr>
              <a:t>Knowledge Graphs</a:t>
            </a:r>
          </a:p>
          <a:p>
            <a:r>
              <a:rPr lang="en-US" altLang="zh-CN" dirty="0">
                <a:latin typeface="Times New Roman" panose="02020603050405020304" pitchFamily="18" charset="0"/>
                <a:cs typeface="Times New Roman" panose="02020603050405020304" pitchFamily="18" charset="0"/>
              </a:rPr>
              <a:t>Computer vision</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90</a:t>
            </a:fld>
            <a:endParaRPr lang="en-US" altLang="en-US"/>
          </a:p>
        </p:txBody>
      </p:sp>
    </p:spTree>
    <p:extLst>
      <p:ext uri="{BB962C8B-B14F-4D97-AF65-F5344CB8AC3E}">
        <p14:creationId xmlns:p14="http://schemas.microsoft.com/office/powerpoint/2010/main" val="19946200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 Classification, Extraction</a:t>
            </a:r>
            <a:endParaRPr lang="zh-CN" altLang="en-US" dirty="0"/>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91</a:t>
            </a:fld>
            <a:endParaRPr lang="en-US" altLang="en-US"/>
          </a:p>
        </p:txBody>
      </p:sp>
      <p:sp>
        <p:nvSpPr>
          <p:cNvPr id="5" name="内容占位符 4"/>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287524" y="1381710"/>
            <a:ext cx="8686800" cy="4736091"/>
          </a:xfrm>
          <a:prstGeom prst="rect">
            <a:avLst/>
          </a:prstGeom>
        </p:spPr>
      </p:pic>
    </p:spTree>
    <p:extLst>
      <p:ext uri="{BB962C8B-B14F-4D97-AF65-F5344CB8AC3E}">
        <p14:creationId xmlns:p14="http://schemas.microsoft.com/office/powerpoint/2010/main" val="223888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内容占位符 2"/>
          <p:cNvSpPr>
            <a:spLocks noGrp="1"/>
          </p:cNvSpPr>
          <p:nvPr>
            <p:ph idx="1"/>
          </p:nvPr>
        </p:nvSpPr>
        <p:spPr>
          <a:xfrm>
            <a:off x="228600" y="1573111"/>
            <a:ext cx="8915400" cy="4530725"/>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Huge and complex social networks</a:t>
            </a:r>
          </a:p>
          <a:p>
            <a:pPr>
              <a:lnSpc>
                <a:spcPct val="150000"/>
              </a:lnSpc>
            </a:pPr>
            <a:r>
              <a:rPr lang="en-US" altLang="zh-CN" dirty="0">
                <a:latin typeface="Times New Roman" panose="02020603050405020304" pitchFamily="18" charset="0"/>
                <a:cs typeface="Times New Roman" panose="02020603050405020304" pitchFamily="18" charset="0"/>
              </a:rPr>
              <a:t>Embed the nodes, edges and attributes into distributed representations</a:t>
            </a:r>
          </a:p>
          <a:p>
            <a:pPr>
              <a:lnSpc>
                <a:spcPct val="150000"/>
              </a:lnSpc>
            </a:pPr>
            <a:r>
              <a:rPr lang="en-US" altLang="zh-CN" dirty="0">
                <a:latin typeface="Times New Roman" panose="02020603050405020304" pitchFamily="18" charset="0"/>
                <a:cs typeface="Times New Roman" panose="02020603050405020304" pitchFamily="18" charset="0"/>
              </a:rPr>
              <a:t>Many potential applications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1"/>
          </p:nvPr>
        </p:nvSpPr>
        <p:spPr/>
        <p:txBody>
          <a:bodyPr/>
          <a:lstStyle/>
          <a:p>
            <a:pPr>
              <a:defRPr/>
            </a:pPr>
            <a:fld id="{BA97F3CF-01C1-4227-AE46-129B5BCA713D}" type="slidenum">
              <a:rPr lang="en-US" altLang="en-US" smtClean="0"/>
              <a:pPr>
                <a:defRPr/>
              </a:pPr>
              <a:t>92</a:t>
            </a:fld>
            <a:endParaRPr lang="en-US" altLang="en-US"/>
          </a:p>
        </p:txBody>
      </p:sp>
    </p:spTree>
    <p:extLst>
      <p:ext uri="{BB962C8B-B14F-4D97-AF65-F5344CB8AC3E}">
        <p14:creationId xmlns:p14="http://schemas.microsoft.com/office/powerpoint/2010/main" val="3800922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32B4DF-697A-4A2C-A2A2-96E485534307}"/>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xmlns="" id="{30B8B2FF-D496-4A2F-B97B-57BFC843FD7B}"/>
              </a:ext>
            </a:extLst>
          </p:cNvPr>
          <p:cNvSpPr>
            <a:spLocks noGrp="1"/>
          </p:cNvSpPr>
          <p:nvPr>
            <p:ph idx="1"/>
          </p:nvPr>
        </p:nvSpPr>
        <p:spPr>
          <a:xfrm>
            <a:off x="457200" y="1232756"/>
            <a:ext cx="8229600" cy="4530725"/>
          </a:xfrm>
        </p:spPr>
        <p:txBody>
          <a:bodyPr/>
          <a:lstStyle/>
          <a:p>
            <a:pPr>
              <a:spcAft>
                <a:spcPts val="600"/>
              </a:spcAft>
            </a:pPr>
            <a:r>
              <a:rPr lang="en-US" altLang="zh-CN" sz="2000" dirty="0">
                <a:latin typeface="Times New Roman" panose="02020603050405020304" pitchFamily="18" charset="0"/>
                <a:cs typeface="Times New Roman" panose="02020603050405020304" pitchFamily="18" charset="0"/>
              </a:rPr>
              <a:t>Peng Cui, Xiao Wang, Jian Pei, </a:t>
            </a:r>
            <a:r>
              <a:rPr lang="en-US" altLang="zh-CN" sz="2000" dirty="0" err="1">
                <a:latin typeface="Times New Roman" panose="02020603050405020304" pitchFamily="18" charset="0"/>
                <a:cs typeface="Times New Roman" panose="02020603050405020304" pitchFamily="18" charset="0"/>
              </a:rPr>
              <a:t>Wenwu</a:t>
            </a:r>
            <a:r>
              <a:rPr lang="en-US" altLang="zh-CN" sz="2000" dirty="0">
                <a:latin typeface="Times New Roman" panose="02020603050405020304" pitchFamily="18" charset="0"/>
                <a:cs typeface="Times New Roman" panose="02020603050405020304" pitchFamily="18" charset="0"/>
              </a:rPr>
              <a:t> Zhu: A Survey on Network Embedding. IEEE Trans. </a:t>
            </a:r>
            <a:r>
              <a:rPr lang="en-US" altLang="zh-CN" sz="2000" dirty="0" err="1">
                <a:latin typeface="Times New Roman" panose="02020603050405020304" pitchFamily="18" charset="0"/>
                <a:cs typeface="Times New Roman" panose="02020603050405020304" pitchFamily="18" charset="0"/>
              </a:rPr>
              <a:t>Knowl</a:t>
            </a:r>
            <a:r>
              <a:rPr lang="en-US" altLang="zh-CN" sz="2000" dirty="0">
                <a:latin typeface="Times New Roman" panose="02020603050405020304" pitchFamily="18" charset="0"/>
                <a:cs typeface="Times New Roman" panose="02020603050405020304" pitchFamily="18" charset="0"/>
              </a:rPr>
              <a:t>. Data Eng. 31(5): 833-852 (2019)</a:t>
            </a:r>
          </a:p>
          <a:p>
            <a:pPr>
              <a:spcAft>
                <a:spcPts val="600"/>
              </a:spcAft>
            </a:pPr>
            <a:r>
              <a:rPr lang="en-US" altLang="zh-CN" sz="2000" dirty="0" err="1">
                <a:latin typeface="Times New Roman" panose="02020603050405020304" pitchFamily="18" charset="0"/>
                <a:cs typeface="Times New Roman" panose="02020603050405020304" pitchFamily="18" charset="0"/>
              </a:rPr>
              <a:t>HongYun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Cai</a:t>
            </a:r>
            <a:r>
              <a:rPr lang="en-US" altLang="zh-CN" sz="2000" dirty="0">
                <a:latin typeface="Times New Roman" panose="02020603050405020304" pitchFamily="18" charset="0"/>
                <a:cs typeface="Times New Roman" panose="02020603050405020304" pitchFamily="18" charset="0"/>
              </a:rPr>
              <a:t>, Vincent W. Zheng, Kevin Chen-</a:t>
            </a: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 Chang: A Comprehensive Survey of Graph Embedding: Problems, Techniques, and Applications. IEEE Trans. </a:t>
            </a:r>
            <a:r>
              <a:rPr lang="en-US" altLang="zh-CN" sz="2000" dirty="0" err="1">
                <a:latin typeface="Times New Roman" panose="02020603050405020304" pitchFamily="18" charset="0"/>
                <a:cs typeface="Times New Roman" panose="02020603050405020304" pitchFamily="18" charset="0"/>
              </a:rPr>
              <a:t>Knowl</a:t>
            </a:r>
            <a:r>
              <a:rPr lang="en-US" altLang="zh-CN" sz="2000" dirty="0">
                <a:latin typeface="Times New Roman" panose="02020603050405020304" pitchFamily="18" charset="0"/>
                <a:cs typeface="Times New Roman" panose="02020603050405020304" pitchFamily="18" charset="0"/>
              </a:rPr>
              <a:t>. Data Eng. 30(9): 1616-1637 (2018)</a:t>
            </a:r>
          </a:p>
          <a:p>
            <a:pPr>
              <a:spcAft>
                <a:spcPts val="600"/>
              </a:spcAft>
            </a:pPr>
            <a:r>
              <a:rPr lang="en-US" altLang="zh-CN" sz="2000" dirty="0" err="1">
                <a:latin typeface="Times New Roman" panose="02020603050405020304" pitchFamily="18" charset="0"/>
                <a:cs typeface="Times New Roman" panose="02020603050405020304" pitchFamily="18" charset="0"/>
              </a:rPr>
              <a:t>Quan</a:t>
            </a:r>
            <a:r>
              <a:rPr lang="en-US" altLang="zh-CN" sz="2000" dirty="0">
                <a:latin typeface="Times New Roman" panose="02020603050405020304" pitchFamily="18" charset="0"/>
                <a:cs typeface="Times New Roman" panose="02020603050405020304" pitchFamily="18" charset="0"/>
              </a:rPr>
              <a:t> Wang, </a:t>
            </a:r>
            <a:r>
              <a:rPr lang="en-US" altLang="zh-CN" sz="2000" dirty="0" err="1">
                <a:latin typeface="Times New Roman" panose="02020603050405020304" pitchFamily="18" charset="0"/>
                <a:cs typeface="Times New Roman" panose="02020603050405020304" pitchFamily="18" charset="0"/>
              </a:rPr>
              <a:t>Zhendong</a:t>
            </a:r>
            <a:r>
              <a:rPr lang="en-US" altLang="zh-CN" sz="2000" dirty="0">
                <a:latin typeface="Times New Roman" panose="02020603050405020304" pitchFamily="18" charset="0"/>
                <a:cs typeface="Times New Roman" panose="02020603050405020304" pitchFamily="18" charset="0"/>
              </a:rPr>
              <a:t> Mao, Bin Wang, Li </a:t>
            </a:r>
            <a:r>
              <a:rPr lang="en-US" altLang="zh-CN" sz="2000" dirty="0" err="1">
                <a:latin typeface="Times New Roman" panose="02020603050405020304" pitchFamily="18" charset="0"/>
                <a:cs typeface="Times New Roman" panose="02020603050405020304" pitchFamily="18" charset="0"/>
              </a:rPr>
              <a:t>Guo</a:t>
            </a:r>
            <a:r>
              <a:rPr lang="en-US" altLang="zh-CN" sz="2000" dirty="0">
                <a:latin typeface="Times New Roman" panose="02020603050405020304" pitchFamily="18" charset="0"/>
                <a:cs typeface="Times New Roman" panose="02020603050405020304" pitchFamily="18" charset="0"/>
              </a:rPr>
              <a:t>: Knowledge Graph Embedding: A Survey of Approaches and Applications. IEEE Trans. </a:t>
            </a:r>
            <a:r>
              <a:rPr lang="en-US" altLang="zh-CN" sz="2000" dirty="0" err="1">
                <a:latin typeface="Times New Roman" panose="02020603050405020304" pitchFamily="18" charset="0"/>
                <a:cs typeface="Times New Roman" panose="02020603050405020304" pitchFamily="18" charset="0"/>
              </a:rPr>
              <a:t>Knowl</a:t>
            </a:r>
            <a:r>
              <a:rPr lang="en-US" altLang="zh-CN" sz="2000" dirty="0">
                <a:latin typeface="Times New Roman" panose="02020603050405020304" pitchFamily="18" charset="0"/>
                <a:cs typeface="Times New Roman" panose="02020603050405020304" pitchFamily="18" charset="0"/>
              </a:rPr>
              <a:t>. Data Eng. 29(12): 2724-2743 (2017)</a:t>
            </a:r>
          </a:p>
          <a:p>
            <a:pPr>
              <a:spcAft>
                <a:spcPts val="600"/>
              </a:spcAft>
            </a:pPr>
            <a:r>
              <a:rPr lang="en-US" altLang="zh-CN" sz="2000" dirty="0" err="1">
                <a:latin typeface="Times New Roman" panose="02020603050405020304" pitchFamily="18" charset="0"/>
                <a:cs typeface="Times New Roman" panose="02020603050405020304" pitchFamily="18" charset="0"/>
              </a:rPr>
              <a:t>Chuan</a:t>
            </a:r>
            <a:r>
              <a:rPr lang="en-US" altLang="zh-CN" sz="2000" dirty="0">
                <a:latin typeface="Times New Roman" panose="02020603050405020304" pitchFamily="18" charset="0"/>
                <a:cs typeface="Times New Roman" panose="02020603050405020304" pitchFamily="18" charset="0"/>
              </a:rPr>
              <a:t> Shi, </a:t>
            </a:r>
            <a:r>
              <a:rPr lang="en-US" altLang="zh-CN" sz="2000" dirty="0" err="1">
                <a:latin typeface="Times New Roman" panose="02020603050405020304" pitchFamily="18" charset="0"/>
                <a:cs typeface="Times New Roman" panose="02020603050405020304" pitchFamily="18" charset="0"/>
              </a:rPr>
              <a:t>Yitong</a:t>
            </a:r>
            <a:r>
              <a:rPr lang="en-US" altLang="zh-CN" sz="2000" dirty="0">
                <a:latin typeface="Times New Roman" panose="02020603050405020304" pitchFamily="18" charset="0"/>
                <a:cs typeface="Times New Roman" panose="02020603050405020304" pitchFamily="18" charset="0"/>
              </a:rPr>
              <a:t> Li, </a:t>
            </a:r>
            <a:r>
              <a:rPr lang="en-US" altLang="zh-CN" sz="2000" dirty="0" err="1">
                <a:latin typeface="Times New Roman" panose="02020603050405020304" pitchFamily="18" charset="0"/>
                <a:cs typeface="Times New Roman" panose="02020603050405020304" pitchFamily="18" charset="0"/>
              </a:rPr>
              <a:t>Jiawei</a:t>
            </a:r>
            <a:r>
              <a:rPr lang="en-US" altLang="zh-CN" sz="2000" dirty="0">
                <a:latin typeface="Times New Roman" panose="02020603050405020304" pitchFamily="18" charset="0"/>
                <a:cs typeface="Times New Roman" panose="02020603050405020304" pitchFamily="18" charset="0"/>
              </a:rPr>
              <a:t> Zhang, </a:t>
            </a:r>
            <a:r>
              <a:rPr lang="en-US" altLang="zh-CN" sz="2000" dirty="0" err="1">
                <a:latin typeface="Times New Roman" panose="02020603050405020304" pitchFamily="18" charset="0"/>
                <a:cs typeface="Times New Roman" panose="02020603050405020304" pitchFamily="18" charset="0"/>
              </a:rPr>
              <a:t>Yizhou</a:t>
            </a:r>
            <a:r>
              <a:rPr lang="en-US" altLang="zh-CN" sz="2000" dirty="0">
                <a:latin typeface="Times New Roman" panose="02020603050405020304" pitchFamily="18" charset="0"/>
                <a:cs typeface="Times New Roman" panose="02020603050405020304" pitchFamily="18" charset="0"/>
              </a:rPr>
              <a:t> Sun, Philip S. Yu. A survey on Heterogeneous Information Network Analysis IEEE Trans. </a:t>
            </a:r>
            <a:r>
              <a:rPr lang="en-US" altLang="zh-CN" sz="2000" dirty="0" err="1">
                <a:latin typeface="Times New Roman" panose="02020603050405020304" pitchFamily="18" charset="0"/>
                <a:cs typeface="Times New Roman" panose="02020603050405020304" pitchFamily="18" charset="0"/>
              </a:rPr>
              <a:t>Knowl</a:t>
            </a:r>
            <a:r>
              <a:rPr lang="en-US" altLang="zh-CN" sz="2000" dirty="0">
                <a:latin typeface="Times New Roman" panose="02020603050405020304" pitchFamily="18" charset="0"/>
                <a:cs typeface="Times New Roman" panose="02020603050405020304" pitchFamily="18" charset="0"/>
              </a:rPr>
              <a:t>. Data Eng. 29(1), 17-37, 2017 </a:t>
            </a:r>
          </a:p>
        </p:txBody>
      </p:sp>
      <p:sp>
        <p:nvSpPr>
          <p:cNvPr id="4" name="灯片编号占位符 3">
            <a:extLst>
              <a:ext uri="{FF2B5EF4-FFF2-40B4-BE49-F238E27FC236}">
                <a16:creationId xmlns:a16="http://schemas.microsoft.com/office/drawing/2014/main" xmlns="" id="{AB8725DF-A9ED-4133-ACB3-97204372D656}"/>
              </a:ext>
            </a:extLst>
          </p:cNvPr>
          <p:cNvSpPr>
            <a:spLocks noGrp="1"/>
          </p:cNvSpPr>
          <p:nvPr>
            <p:ph type="sldNum" sz="quarter" idx="11"/>
          </p:nvPr>
        </p:nvSpPr>
        <p:spPr/>
        <p:txBody>
          <a:bodyPr/>
          <a:lstStyle/>
          <a:p>
            <a:pPr>
              <a:defRPr/>
            </a:pPr>
            <a:fld id="{BA97F3CF-01C1-4227-AE46-129B5BCA713D}" type="slidenum">
              <a:rPr lang="en-US" altLang="en-US" smtClean="0"/>
              <a:pPr>
                <a:defRPr/>
              </a:pPr>
              <a:t>93</a:t>
            </a:fld>
            <a:endParaRPr lang="en-US" altLang="en-US"/>
          </a:p>
        </p:txBody>
      </p:sp>
    </p:spTree>
    <p:extLst>
      <p:ext uri="{BB962C8B-B14F-4D97-AF65-F5344CB8AC3E}">
        <p14:creationId xmlns:p14="http://schemas.microsoft.com/office/powerpoint/2010/main" val="34339838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2794992" y="1124744"/>
            <a:ext cx="3505200" cy="2981325"/>
          </a:xfrm>
          <a:prstGeom prst="rect">
            <a:avLst/>
          </a:prstGeom>
          <a:noFill/>
          <a:ln w="9525">
            <a:noFill/>
            <a:miter lim="800000"/>
            <a:headEnd/>
            <a:tailEnd/>
          </a:ln>
        </p:spPr>
      </p:pic>
      <p:sp>
        <p:nvSpPr>
          <p:cNvPr id="3" name="TextBox 2"/>
          <p:cNvSpPr txBox="1"/>
          <p:nvPr/>
        </p:nvSpPr>
        <p:spPr>
          <a:xfrm>
            <a:off x="971600" y="4581128"/>
            <a:ext cx="7200800" cy="1077218"/>
          </a:xfrm>
          <a:prstGeom prst="rect">
            <a:avLst/>
          </a:prstGeom>
          <a:noFill/>
        </p:spPr>
        <p:txBody>
          <a:bodyPr wrap="square" rtlCol="0">
            <a:spAutoFit/>
          </a:bodyPr>
          <a:lstStyle/>
          <a:p>
            <a:r>
              <a:rPr lang="en-US" altLang="zh-CN" sz="2800" b="1" dirty="0">
                <a:latin typeface="Arial Rounded MT Bold" pitchFamily="34" charset="0"/>
              </a:rPr>
              <a:t>Let’s continue to:</a:t>
            </a:r>
          </a:p>
          <a:p>
            <a:r>
              <a:rPr lang="en-US" altLang="zh-CN" sz="3600" b="1" dirty="0">
                <a:solidFill>
                  <a:srgbClr val="C00000"/>
                </a:solidFill>
                <a:latin typeface="Arial Rounded MT Bold" pitchFamily="34" charset="0"/>
              </a:rPr>
              <a:t>Sentiment Analysis</a:t>
            </a:r>
            <a:endParaRPr lang="zh-CN" altLang="en-US" sz="3600" b="1" dirty="0">
              <a:solidFill>
                <a:srgbClr val="C00000"/>
              </a:solidFill>
              <a:latin typeface="Arial Rounded MT Bold" pitchFamily="34" charset="0"/>
            </a:endParaRPr>
          </a:p>
        </p:txBody>
      </p:sp>
    </p:spTree>
    <p:extLst>
      <p:ext uri="{BB962C8B-B14F-4D97-AF65-F5344CB8AC3E}">
        <p14:creationId xmlns:p14="http://schemas.microsoft.com/office/powerpoint/2010/main" val="3221626834"/>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87</TotalTime>
  <Words>3446</Words>
  <Application>Microsoft Office PowerPoint</Application>
  <PresentationFormat>全屏显示(4:3)</PresentationFormat>
  <Paragraphs>590</Paragraphs>
  <Slides>94</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94</vt:i4>
      </vt:variant>
    </vt:vector>
  </HeadingPairs>
  <TitlesOfParts>
    <vt:vector size="105" baseType="lpstr">
      <vt:lpstr>Arial Unicode MS</vt:lpstr>
      <vt:lpstr>宋体</vt:lpstr>
      <vt:lpstr>Arial</vt:lpstr>
      <vt:lpstr>Arial Black</vt:lpstr>
      <vt:lpstr>Arial Rounded MT Bold</vt:lpstr>
      <vt:lpstr>Calibri</vt:lpstr>
      <vt:lpstr>Garamond</vt:lpstr>
      <vt:lpstr>Symbol</vt:lpstr>
      <vt:lpstr>Times New Roman</vt:lpstr>
      <vt:lpstr>Wingdings</vt:lpstr>
      <vt:lpstr>Edge</vt:lpstr>
      <vt:lpstr>PowerPoint 演示文稿</vt:lpstr>
      <vt:lpstr>Course Outline</vt:lpstr>
      <vt:lpstr>Representation Learning</vt:lpstr>
      <vt:lpstr>The Social Network and Graph</vt:lpstr>
      <vt:lpstr>Social Network Example - LBSNs</vt:lpstr>
      <vt:lpstr>Yelp Dataset</vt:lpstr>
      <vt:lpstr>Restaurant Search Scenario</vt:lpstr>
      <vt:lpstr>Applications</vt:lpstr>
      <vt:lpstr>Applications (cont.)</vt:lpstr>
      <vt:lpstr>Data Mining on Social Network</vt:lpstr>
      <vt:lpstr>Node Classification</vt:lpstr>
      <vt:lpstr>Node Classification Example</vt:lpstr>
      <vt:lpstr>Node Classification Example</vt:lpstr>
      <vt:lpstr>Link Prediction</vt:lpstr>
      <vt:lpstr>Link Prediction Example</vt:lpstr>
      <vt:lpstr>Clustering/Community Detection</vt:lpstr>
      <vt:lpstr>Clustering/Community Detection Example</vt:lpstr>
      <vt:lpstr>Data Mining on Social Networks</vt:lpstr>
      <vt:lpstr>Network Embedding</vt:lpstr>
      <vt:lpstr>Network Embedding Example</vt:lpstr>
      <vt:lpstr>How?</vt:lpstr>
      <vt:lpstr>Graph Embedding v.s. Network Embedding</vt:lpstr>
      <vt:lpstr>Graph v.s. Network</vt:lpstr>
      <vt:lpstr>PowerPoint 演示文稿</vt:lpstr>
      <vt:lpstr>PowerPoint 演示文稿</vt:lpstr>
      <vt:lpstr>PowerPoint 演示文稿</vt:lpstr>
      <vt:lpstr>PowerPoint 演示文稿</vt:lpstr>
      <vt:lpstr>PowerPoint 演示文稿</vt:lpstr>
      <vt:lpstr>Network Embedding</vt:lpstr>
      <vt:lpstr>Network Embedding</vt:lpstr>
      <vt:lpstr>Adjacency Matrix</vt:lpstr>
      <vt:lpstr>DeepWalk: online learning of social representations (KDD 2014)</vt:lpstr>
      <vt:lpstr>DeepWalk: online learning of social representations (KDD 2014)</vt:lpstr>
      <vt:lpstr>DeepWalk: online learning of social representations (KDD 2014)</vt:lpstr>
      <vt:lpstr>DeepWalk Framework</vt:lpstr>
      <vt:lpstr>Random Walk</vt:lpstr>
      <vt:lpstr>Representation Mapping</vt:lpstr>
      <vt:lpstr>Representation Mapping by Skip-Gram</vt:lpstr>
      <vt:lpstr>DeepWalk Algorithm</vt:lpstr>
      <vt:lpstr>Experiment</vt:lpstr>
      <vt:lpstr>Experiment Results</vt:lpstr>
      <vt:lpstr>Node2Vec: Scalable Feature Learning for Networks (KDD 2016)</vt:lpstr>
      <vt:lpstr>Node2Vec Model Training</vt:lpstr>
      <vt:lpstr>Sampling Strategies</vt:lpstr>
      <vt:lpstr>Node2vec Random Walk</vt:lpstr>
      <vt:lpstr>Search Bias </vt:lpstr>
      <vt:lpstr>BSF vs. DFS</vt:lpstr>
      <vt:lpstr>Node2Vec Algorithm</vt:lpstr>
      <vt:lpstr>Experiment</vt:lpstr>
      <vt:lpstr>Experiment</vt:lpstr>
      <vt:lpstr>Case Study: Les Misérables</vt:lpstr>
      <vt:lpstr>Node2Vec Advantages</vt:lpstr>
      <vt:lpstr>Network Embedding</vt:lpstr>
      <vt:lpstr>LINE: Large-scale Information Network Embedding (WWW 2015)</vt:lpstr>
      <vt:lpstr>Local &amp; Global Structures</vt:lpstr>
      <vt:lpstr>Relationship between nodes</vt:lpstr>
      <vt:lpstr>First-Order Proximity</vt:lpstr>
      <vt:lpstr>Second-Order Proximity</vt:lpstr>
      <vt:lpstr>LINE Models</vt:lpstr>
      <vt:lpstr>LINE with 1st-order Proximity</vt:lpstr>
      <vt:lpstr>LINE with 2nd-order Proximity</vt:lpstr>
      <vt:lpstr>LINE with 2nd-order Proximity</vt:lpstr>
      <vt:lpstr>Edge Sampling</vt:lpstr>
      <vt:lpstr>Experiment</vt:lpstr>
      <vt:lpstr>Experiment Results</vt:lpstr>
      <vt:lpstr>Case Study: Co-Author Network</vt:lpstr>
      <vt:lpstr>Network Embedding</vt:lpstr>
      <vt:lpstr>Community Preserving Network Embedding (AAAI 2017)</vt:lpstr>
      <vt:lpstr>Community-preserving: M-NMF</vt:lpstr>
      <vt:lpstr>Community-preserving: M-NMF</vt:lpstr>
      <vt:lpstr>Network Embedding</vt:lpstr>
      <vt:lpstr>Heterogeneous Information Networks</vt:lpstr>
      <vt:lpstr>Examples in the Literature</vt:lpstr>
      <vt:lpstr>PTE: Predictive Text Embedding through Large-scale Heterogeneous Text Networks (KDD 2015)</vt:lpstr>
      <vt:lpstr>Heterogeneous Text Networks</vt:lpstr>
      <vt:lpstr>Word-Document Network</vt:lpstr>
      <vt:lpstr>Word-Label Network</vt:lpstr>
      <vt:lpstr>Predictive Text Embedding</vt:lpstr>
      <vt:lpstr>Bipartite Network Embedding</vt:lpstr>
      <vt:lpstr>Objective and Training</vt:lpstr>
      <vt:lpstr>Experiment Results</vt:lpstr>
      <vt:lpstr>Experiment Results</vt:lpstr>
      <vt:lpstr>Network Embedding</vt:lpstr>
      <vt:lpstr>Dynamic Networks</vt:lpstr>
      <vt:lpstr>Key problems in dynamic network embedding </vt:lpstr>
      <vt:lpstr>Network Embedding Trends</vt:lpstr>
      <vt:lpstr>Embedding methods</vt:lpstr>
      <vt:lpstr>New Challenges</vt:lpstr>
      <vt:lpstr>Two Types of GCN</vt:lpstr>
      <vt:lpstr>GNN Applications</vt:lpstr>
      <vt:lpstr>Text Classification, Extraction</vt:lpstr>
      <vt:lpstr>Conclusion</vt:lpstr>
      <vt:lpstr>References</vt:lpstr>
      <vt:lpstr>PowerPoint 演示文稿</vt:lpstr>
    </vt:vector>
  </TitlesOfParts>
  <Company>NUS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and Summarizing Customer Reviews</dc:title>
  <dc:creator>Preferred Customer</dc:creator>
  <cp:lastModifiedBy>lenovo</cp:lastModifiedBy>
  <cp:revision>3002</cp:revision>
  <dcterms:created xsi:type="dcterms:W3CDTF">2004-06-21T03:23:40Z</dcterms:created>
  <dcterms:modified xsi:type="dcterms:W3CDTF">2019-11-12T02:25:39Z</dcterms:modified>
</cp:coreProperties>
</file>